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57" r:id="rId2"/>
    <p:sldMasterId id="2147483870" r:id="rId3"/>
    <p:sldMasterId id="2147483883" r:id="rId4"/>
    <p:sldMasterId id="2147483896" r:id="rId5"/>
  </p:sldMasterIdLst>
  <p:notesMasterIdLst>
    <p:notesMasterId r:id="rId22"/>
  </p:notesMasterIdLst>
  <p:sldIdLst>
    <p:sldId id="2463" r:id="rId6"/>
    <p:sldId id="2464" r:id="rId7"/>
    <p:sldId id="2465" r:id="rId8"/>
    <p:sldId id="2466" r:id="rId9"/>
    <p:sldId id="2467" r:id="rId10"/>
    <p:sldId id="2468" r:id="rId11"/>
    <p:sldId id="2469" r:id="rId12"/>
    <p:sldId id="2470" r:id="rId13"/>
    <p:sldId id="2473" r:id="rId14"/>
    <p:sldId id="2474" r:id="rId15"/>
    <p:sldId id="2475" r:id="rId16"/>
    <p:sldId id="2476" r:id="rId17"/>
    <p:sldId id="2477" r:id="rId18"/>
    <p:sldId id="2478" r:id="rId19"/>
    <p:sldId id="2479" r:id="rId20"/>
    <p:sldId id="24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5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D6344-96D6-46F1-8A51-BFF07A8AE9CE}" type="doc">
      <dgm:prSet loTypeId="urn:microsoft.com/office/officeart/2005/8/layout/radial2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5246EC-58D8-4FBB-A2C1-22A729D4121A}">
      <dgm:prSet phldrT="[Текст]" custT="1"/>
      <dgm:spPr/>
      <dgm:t>
        <a:bodyPr/>
        <a:lstStyle/>
        <a:p>
          <a:r>
            <a:rPr lang="ru-RU" sz="1800" b="1" dirty="0"/>
            <a:t>Прибыль</a:t>
          </a:r>
        </a:p>
      </dgm:t>
    </dgm:pt>
    <dgm:pt modelId="{9D398D65-9A81-4A07-A950-24B7AAAF56EC}" type="parTrans" cxnId="{D2DAD682-D434-4733-ADC7-A2E20DACB80D}">
      <dgm:prSet/>
      <dgm:spPr/>
      <dgm:t>
        <a:bodyPr/>
        <a:lstStyle/>
        <a:p>
          <a:endParaRPr lang="ru-RU"/>
        </a:p>
      </dgm:t>
    </dgm:pt>
    <dgm:pt modelId="{3FCB1229-E986-41CF-ACC7-7E453D99DCCF}" type="sibTrans" cxnId="{D2DAD682-D434-4733-ADC7-A2E20DACB80D}">
      <dgm:prSet/>
      <dgm:spPr/>
      <dgm:t>
        <a:bodyPr/>
        <a:lstStyle/>
        <a:p>
          <a:endParaRPr lang="ru-RU"/>
        </a:p>
      </dgm:t>
    </dgm:pt>
    <dgm:pt modelId="{CBD5BA3C-16A6-4760-8030-F4BE23B5F446}">
      <dgm:prSet phldrT="[Текст]" custT="1"/>
      <dgm:spPr/>
      <dgm:t>
        <a:bodyPr/>
        <a:lstStyle/>
        <a:p>
          <a:r>
            <a:rPr lang="ru-RU" sz="1800" b="1" dirty="0"/>
            <a:t>Накладные расходы</a:t>
          </a:r>
        </a:p>
      </dgm:t>
    </dgm:pt>
    <dgm:pt modelId="{7DCD4286-02E7-41F3-A9CC-D2BA1C84E83B}" type="parTrans" cxnId="{DB97CD2B-CD8E-472A-B2AE-1FD9A090D413}">
      <dgm:prSet/>
      <dgm:spPr/>
      <dgm:t>
        <a:bodyPr/>
        <a:lstStyle/>
        <a:p>
          <a:endParaRPr lang="ru-RU"/>
        </a:p>
      </dgm:t>
    </dgm:pt>
    <dgm:pt modelId="{9B1558C9-4CFA-4432-812A-EEC87E23A8BF}" type="sibTrans" cxnId="{DB97CD2B-CD8E-472A-B2AE-1FD9A090D413}">
      <dgm:prSet/>
      <dgm:spPr/>
      <dgm:t>
        <a:bodyPr/>
        <a:lstStyle/>
        <a:p>
          <a:endParaRPr lang="ru-RU"/>
        </a:p>
      </dgm:t>
    </dgm:pt>
    <dgm:pt modelId="{2C9B2066-7B60-409F-BD39-D1AC6AF01A39}">
      <dgm:prSet phldrT="[Текст]" custT="1"/>
      <dgm:spPr/>
      <dgm:t>
        <a:bodyPr/>
        <a:lstStyle/>
        <a:p>
          <a:r>
            <a:rPr lang="ru-RU" sz="2000" b="1" dirty="0"/>
            <a:t>Валюта</a:t>
          </a:r>
        </a:p>
      </dgm:t>
    </dgm:pt>
    <dgm:pt modelId="{332D7D64-A69F-4B43-9E4B-DAD8E3710041}" type="parTrans" cxnId="{FA5CFDA2-915E-40BB-BD37-8A3C18F82B4D}">
      <dgm:prSet/>
      <dgm:spPr/>
      <dgm:t>
        <a:bodyPr/>
        <a:lstStyle/>
        <a:p>
          <a:endParaRPr lang="ru-RU"/>
        </a:p>
      </dgm:t>
    </dgm:pt>
    <dgm:pt modelId="{0A4EC63E-1860-4AC2-B576-683633923B2F}" type="sibTrans" cxnId="{FA5CFDA2-915E-40BB-BD37-8A3C18F82B4D}">
      <dgm:prSet/>
      <dgm:spPr/>
      <dgm:t>
        <a:bodyPr/>
        <a:lstStyle/>
        <a:p>
          <a:endParaRPr lang="ru-RU"/>
        </a:p>
      </dgm:t>
    </dgm:pt>
    <dgm:pt modelId="{B6E39123-9685-4076-BA54-20CEE5F7DA77}">
      <dgm:prSet phldrT="[Текст]" custT="1"/>
      <dgm:spPr/>
      <dgm:t>
        <a:bodyPr/>
        <a:lstStyle/>
        <a:p>
          <a:r>
            <a:rPr lang="ru-RU" sz="1600" b="1" dirty="0"/>
            <a:t>Оплата по факту поставки</a:t>
          </a:r>
        </a:p>
      </dgm:t>
    </dgm:pt>
    <dgm:pt modelId="{9334FC4A-5BA5-4E14-AB8F-AC6AC3A18CB8}" type="parTrans" cxnId="{09475DFB-F5AD-46E3-A6BB-E97CA0D005B9}">
      <dgm:prSet/>
      <dgm:spPr/>
      <dgm:t>
        <a:bodyPr/>
        <a:lstStyle/>
        <a:p>
          <a:endParaRPr lang="ru-RU"/>
        </a:p>
      </dgm:t>
    </dgm:pt>
    <dgm:pt modelId="{C3DAE0DF-2E62-4BCC-B335-ACB94808910D}" type="sibTrans" cxnId="{09475DFB-F5AD-46E3-A6BB-E97CA0D005B9}">
      <dgm:prSet/>
      <dgm:spPr/>
      <dgm:t>
        <a:bodyPr/>
        <a:lstStyle/>
        <a:p>
          <a:endParaRPr lang="ru-RU"/>
        </a:p>
      </dgm:t>
    </dgm:pt>
    <dgm:pt modelId="{554DC167-6DBC-4B7D-9529-EAB25AC70979}">
      <dgm:prSet phldrT="[Текст]" custT="1"/>
      <dgm:spPr/>
      <dgm:t>
        <a:bodyPr/>
        <a:lstStyle/>
        <a:p>
          <a:r>
            <a:rPr lang="ru-RU" sz="1800" b="1" dirty="0"/>
            <a:t>Возмещение</a:t>
          </a:r>
        </a:p>
      </dgm:t>
    </dgm:pt>
    <dgm:pt modelId="{6AC398E5-53CA-4BEE-87C1-F93F52A7F3B6}" type="parTrans" cxnId="{6D12CE30-6A53-4983-92EA-416175F32BCE}">
      <dgm:prSet/>
      <dgm:spPr/>
      <dgm:t>
        <a:bodyPr/>
        <a:lstStyle/>
        <a:p>
          <a:endParaRPr lang="ru-RU"/>
        </a:p>
      </dgm:t>
    </dgm:pt>
    <dgm:pt modelId="{875F458A-A5DC-417B-A353-D9089DFFE79A}" type="sibTrans" cxnId="{6D12CE30-6A53-4983-92EA-416175F32BCE}">
      <dgm:prSet/>
      <dgm:spPr/>
      <dgm:t>
        <a:bodyPr/>
        <a:lstStyle/>
        <a:p>
          <a:endParaRPr lang="ru-RU"/>
        </a:p>
      </dgm:t>
    </dgm:pt>
    <dgm:pt modelId="{4F248104-4181-4351-AF81-CD7C8AA71F82}" type="pres">
      <dgm:prSet presAssocID="{A84D6344-96D6-46F1-8A51-BFF07A8AE9C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60D29-6CC3-4062-9858-5B4BA9A32953}" type="pres">
      <dgm:prSet presAssocID="{A84D6344-96D6-46F1-8A51-BFF07A8AE9CE}" presName="cycle" presStyleCnt="0"/>
      <dgm:spPr/>
    </dgm:pt>
    <dgm:pt modelId="{91DF623E-9B4A-484C-925E-27AA698821DC}" type="pres">
      <dgm:prSet presAssocID="{A84D6344-96D6-46F1-8A51-BFF07A8AE9CE}" presName="centerShape" presStyleCnt="0"/>
      <dgm:spPr/>
    </dgm:pt>
    <dgm:pt modelId="{E604173C-8542-47B8-80BB-1322B0198F49}" type="pres">
      <dgm:prSet presAssocID="{A84D6344-96D6-46F1-8A51-BFF07A8AE9CE}" presName="connSite" presStyleLbl="node1" presStyleIdx="0" presStyleCnt="6"/>
      <dgm:spPr/>
    </dgm:pt>
    <dgm:pt modelId="{DC06F974-FBCC-4918-AC75-A55867490A4F}" type="pres">
      <dgm:prSet presAssocID="{A84D6344-96D6-46F1-8A51-BFF07A8AE9CE}" presName="visible" presStyleLbl="node1" presStyleIdx="0" presStyleCnt="6" custScaleX="104527" custScaleY="83351" custLinFactNeighborX="15718" custLinFactNeighborY="-5560"/>
      <dgm:spPr/>
    </dgm:pt>
    <dgm:pt modelId="{4D6EC4B8-9BA2-47D4-9560-495883733480}" type="pres">
      <dgm:prSet presAssocID="{9D398D65-9A81-4A07-A950-24B7AAAF56EC}" presName="Name25" presStyleLbl="parChTrans1D1" presStyleIdx="0" presStyleCnt="5"/>
      <dgm:spPr/>
      <dgm:t>
        <a:bodyPr/>
        <a:lstStyle/>
        <a:p>
          <a:endParaRPr lang="ru-RU"/>
        </a:p>
      </dgm:t>
    </dgm:pt>
    <dgm:pt modelId="{22445B97-8FE3-4078-821C-7927F117A6C8}" type="pres">
      <dgm:prSet presAssocID="{3A5246EC-58D8-4FBB-A2C1-22A729D4121A}" presName="node" presStyleCnt="0"/>
      <dgm:spPr/>
    </dgm:pt>
    <dgm:pt modelId="{5761CD60-7FAB-43D6-A327-CF7113D9F3FE}" type="pres">
      <dgm:prSet presAssocID="{3A5246EC-58D8-4FBB-A2C1-22A729D4121A}" presName="parentNode" presStyleLbl="node1" presStyleIdx="1" presStyleCnt="6" custScaleX="163514" custLinFactNeighborX="-37900" custLinFactNeighborY="7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5C0B-D3E8-44EF-B9AD-ACC0465CDC0F}" type="pres">
      <dgm:prSet presAssocID="{3A5246EC-58D8-4FBB-A2C1-22A729D4121A}" presName="childNode" presStyleLbl="revTx" presStyleIdx="0" presStyleCnt="0">
        <dgm:presLayoutVars>
          <dgm:bulletEnabled val="1"/>
        </dgm:presLayoutVars>
      </dgm:prSet>
      <dgm:spPr/>
    </dgm:pt>
    <dgm:pt modelId="{E3EF56A9-CB1A-45C0-A689-58AE19F8E382}" type="pres">
      <dgm:prSet presAssocID="{9334FC4A-5BA5-4E14-AB8F-AC6AC3A18CB8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A5CE762-5B1C-4E61-8ADB-B1C82C6AFF76}" type="pres">
      <dgm:prSet presAssocID="{B6E39123-9685-4076-BA54-20CEE5F7DA77}" presName="node" presStyleCnt="0"/>
      <dgm:spPr/>
    </dgm:pt>
    <dgm:pt modelId="{B0A46B23-5D3A-4694-863D-11F75EBFD89B}" type="pres">
      <dgm:prSet presAssocID="{B6E39123-9685-4076-BA54-20CEE5F7DA77}" presName="parentNode" presStyleLbl="node1" presStyleIdx="2" presStyleCnt="6" custScaleX="161241" custScaleY="128439" custLinFactNeighborX="-31784" custLinFactNeighborY="5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7D81E-20A1-4DA6-9BF4-4B7ED5547CA5}" type="pres">
      <dgm:prSet presAssocID="{B6E39123-9685-4076-BA54-20CEE5F7DA77}" presName="childNode" presStyleLbl="revTx" presStyleIdx="0" presStyleCnt="0">
        <dgm:presLayoutVars>
          <dgm:bulletEnabled val="1"/>
        </dgm:presLayoutVars>
      </dgm:prSet>
      <dgm:spPr/>
    </dgm:pt>
    <dgm:pt modelId="{396F7EF6-43FA-464E-8F1C-3006E9F2BA13}" type="pres">
      <dgm:prSet presAssocID="{6AC398E5-53CA-4BEE-87C1-F93F52A7F3B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AECE091-DE64-4143-B74E-EC11F0422146}" type="pres">
      <dgm:prSet presAssocID="{554DC167-6DBC-4B7D-9529-EAB25AC70979}" presName="node" presStyleCnt="0"/>
      <dgm:spPr/>
    </dgm:pt>
    <dgm:pt modelId="{FC023670-1398-4EED-AB16-794E4EAD3531}" type="pres">
      <dgm:prSet presAssocID="{554DC167-6DBC-4B7D-9529-EAB25AC70979}" presName="parentNode" presStyleLbl="node1" presStyleIdx="3" presStyleCnt="6" custScaleX="200011" custScaleY="120704" custLinFactNeighborX="-13120" custLinFactNeighborY="3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BED1D-2090-4829-AAFD-5BFE3FE1A4FE}" type="pres">
      <dgm:prSet presAssocID="{554DC167-6DBC-4B7D-9529-EAB25AC70979}" presName="childNode" presStyleLbl="revTx" presStyleIdx="0" presStyleCnt="0">
        <dgm:presLayoutVars>
          <dgm:bulletEnabled val="1"/>
        </dgm:presLayoutVars>
      </dgm:prSet>
      <dgm:spPr/>
    </dgm:pt>
    <dgm:pt modelId="{DCBAAD6E-2D1C-42E6-A6AA-6677E200E003}" type="pres">
      <dgm:prSet presAssocID="{7DCD4286-02E7-41F3-A9CC-D2BA1C84E83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112D5F0F-BC41-4819-AD1D-EC6BCC892AC0}" type="pres">
      <dgm:prSet presAssocID="{CBD5BA3C-16A6-4760-8030-F4BE23B5F446}" presName="node" presStyleCnt="0"/>
      <dgm:spPr/>
    </dgm:pt>
    <dgm:pt modelId="{CAA1301A-E90C-4CF5-AB03-B70A396C61B2}" type="pres">
      <dgm:prSet presAssocID="{CBD5BA3C-16A6-4760-8030-F4BE23B5F446}" presName="parentNode" presStyleLbl="node1" presStyleIdx="4" presStyleCnt="6" custScaleX="191378" custScaleY="123007" custLinFactNeighborX="-78494" custLinFactNeighborY="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04AA4-6445-403F-9B0B-DCFFD0E9F546}" type="pres">
      <dgm:prSet presAssocID="{CBD5BA3C-16A6-4760-8030-F4BE23B5F446}" presName="childNode" presStyleLbl="revTx" presStyleIdx="0" presStyleCnt="0">
        <dgm:presLayoutVars>
          <dgm:bulletEnabled val="1"/>
        </dgm:presLayoutVars>
      </dgm:prSet>
      <dgm:spPr/>
    </dgm:pt>
    <dgm:pt modelId="{B994E42A-D08F-4CCF-88CF-2030B5DE9F92}" type="pres">
      <dgm:prSet presAssocID="{332D7D64-A69F-4B43-9E4B-DAD8E3710041}" presName="Name25" presStyleLbl="parChTrans1D1" presStyleIdx="4" presStyleCnt="5"/>
      <dgm:spPr/>
      <dgm:t>
        <a:bodyPr/>
        <a:lstStyle/>
        <a:p>
          <a:endParaRPr lang="ru-RU"/>
        </a:p>
      </dgm:t>
    </dgm:pt>
    <dgm:pt modelId="{106A0B0A-2646-45CF-A5C0-C851E7BFF3A0}" type="pres">
      <dgm:prSet presAssocID="{2C9B2066-7B60-409F-BD39-D1AC6AF01A39}" presName="node" presStyleCnt="0"/>
      <dgm:spPr/>
    </dgm:pt>
    <dgm:pt modelId="{8D0EC191-9045-4F7C-A0C6-C3B2D1B00F7F}" type="pres">
      <dgm:prSet presAssocID="{2C9B2066-7B60-409F-BD39-D1AC6AF01A39}" presName="parentNode" presStyleLbl="node1" presStyleIdx="5" presStyleCnt="6" custScaleX="155057" custScaleY="104645" custLinFactX="-17623" custLinFactNeighborX="-100000" custLinFactNeighborY="-3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C772D-3DC6-424C-A6D4-4B852BD0E1EC}" type="pres">
      <dgm:prSet presAssocID="{2C9B2066-7B60-409F-BD39-D1AC6AF01A3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A5CFDA2-915E-40BB-BD37-8A3C18F82B4D}" srcId="{A84D6344-96D6-46F1-8A51-BFF07A8AE9CE}" destId="{2C9B2066-7B60-409F-BD39-D1AC6AF01A39}" srcOrd="4" destOrd="0" parTransId="{332D7D64-A69F-4B43-9E4B-DAD8E3710041}" sibTransId="{0A4EC63E-1860-4AC2-B576-683633923B2F}"/>
    <dgm:cxn modelId="{7CFE6C99-438E-489F-8D8F-345CD123F10D}" type="presOf" srcId="{B6E39123-9685-4076-BA54-20CEE5F7DA77}" destId="{B0A46B23-5D3A-4694-863D-11F75EBFD89B}" srcOrd="0" destOrd="0" presId="urn:microsoft.com/office/officeart/2005/8/layout/radial2"/>
    <dgm:cxn modelId="{1F4C4BE3-1EAD-474A-A430-D47AE12F4929}" type="presOf" srcId="{6AC398E5-53CA-4BEE-87C1-F93F52A7F3B6}" destId="{396F7EF6-43FA-464E-8F1C-3006E9F2BA13}" srcOrd="0" destOrd="0" presId="urn:microsoft.com/office/officeart/2005/8/layout/radial2"/>
    <dgm:cxn modelId="{2DE14CDD-2E0B-4D3B-BBF8-81561D528DB4}" type="presOf" srcId="{9D398D65-9A81-4A07-A950-24B7AAAF56EC}" destId="{4D6EC4B8-9BA2-47D4-9560-495883733480}" srcOrd="0" destOrd="0" presId="urn:microsoft.com/office/officeart/2005/8/layout/radial2"/>
    <dgm:cxn modelId="{D2DAD682-D434-4733-ADC7-A2E20DACB80D}" srcId="{A84D6344-96D6-46F1-8A51-BFF07A8AE9CE}" destId="{3A5246EC-58D8-4FBB-A2C1-22A729D4121A}" srcOrd="0" destOrd="0" parTransId="{9D398D65-9A81-4A07-A950-24B7AAAF56EC}" sibTransId="{3FCB1229-E986-41CF-ACC7-7E453D99DCCF}"/>
    <dgm:cxn modelId="{514250FF-E320-48F5-BB86-C5D1E864ADD9}" type="presOf" srcId="{332D7D64-A69F-4B43-9E4B-DAD8E3710041}" destId="{B994E42A-D08F-4CCF-88CF-2030B5DE9F92}" srcOrd="0" destOrd="0" presId="urn:microsoft.com/office/officeart/2005/8/layout/radial2"/>
    <dgm:cxn modelId="{33B57032-79EE-4D22-A259-25D9F5CE8741}" type="presOf" srcId="{3A5246EC-58D8-4FBB-A2C1-22A729D4121A}" destId="{5761CD60-7FAB-43D6-A327-CF7113D9F3FE}" srcOrd="0" destOrd="0" presId="urn:microsoft.com/office/officeart/2005/8/layout/radial2"/>
    <dgm:cxn modelId="{0E824FEF-AF10-4D99-8995-E516547BBA6D}" type="presOf" srcId="{554DC167-6DBC-4B7D-9529-EAB25AC70979}" destId="{FC023670-1398-4EED-AB16-794E4EAD3531}" srcOrd="0" destOrd="0" presId="urn:microsoft.com/office/officeart/2005/8/layout/radial2"/>
    <dgm:cxn modelId="{09475DFB-F5AD-46E3-A6BB-E97CA0D005B9}" srcId="{A84D6344-96D6-46F1-8A51-BFF07A8AE9CE}" destId="{B6E39123-9685-4076-BA54-20CEE5F7DA77}" srcOrd="1" destOrd="0" parTransId="{9334FC4A-5BA5-4E14-AB8F-AC6AC3A18CB8}" sibTransId="{C3DAE0DF-2E62-4BCC-B335-ACB94808910D}"/>
    <dgm:cxn modelId="{885E9757-EFB2-48B8-AB77-DDBE747FCB27}" type="presOf" srcId="{A84D6344-96D6-46F1-8A51-BFF07A8AE9CE}" destId="{4F248104-4181-4351-AF81-CD7C8AA71F82}" srcOrd="0" destOrd="0" presId="urn:microsoft.com/office/officeart/2005/8/layout/radial2"/>
    <dgm:cxn modelId="{5801062C-0F5C-489C-8322-15322F114D3A}" type="presOf" srcId="{9334FC4A-5BA5-4E14-AB8F-AC6AC3A18CB8}" destId="{E3EF56A9-CB1A-45C0-A689-58AE19F8E382}" srcOrd="0" destOrd="0" presId="urn:microsoft.com/office/officeart/2005/8/layout/radial2"/>
    <dgm:cxn modelId="{B4B3324B-BC43-4976-B772-C269489FAB75}" type="presOf" srcId="{2C9B2066-7B60-409F-BD39-D1AC6AF01A39}" destId="{8D0EC191-9045-4F7C-A0C6-C3B2D1B00F7F}" srcOrd="0" destOrd="0" presId="urn:microsoft.com/office/officeart/2005/8/layout/radial2"/>
    <dgm:cxn modelId="{AA73821D-86A4-4F95-AEB2-B40BD1DE79B5}" type="presOf" srcId="{7DCD4286-02E7-41F3-A9CC-D2BA1C84E83B}" destId="{DCBAAD6E-2D1C-42E6-A6AA-6677E200E003}" srcOrd="0" destOrd="0" presId="urn:microsoft.com/office/officeart/2005/8/layout/radial2"/>
    <dgm:cxn modelId="{DB97CD2B-CD8E-472A-B2AE-1FD9A090D413}" srcId="{A84D6344-96D6-46F1-8A51-BFF07A8AE9CE}" destId="{CBD5BA3C-16A6-4760-8030-F4BE23B5F446}" srcOrd="3" destOrd="0" parTransId="{7DCD4286-02E7-41F3-A9CC-D2BA1C84E83B}" sibTransId="{9B1558C9-4CFA-4432-812A-EEC87E23A8BF}"/>
    <dgm:cxn modelId="{A68CB9E3-88C8-4A8B-B50C-43D123998800}" type="presOf" srcId="{CBD5BA3C-16A6-4760-8030-F4BE23B5F446}" destId="{CAA1301A-E90C-4CF5-AB03-B70A396C61B2}" srcOrd="0" destOrd="0" presId="urn:microsoft.com/office/officeart/2005/8/layout/radial2"/>
    <dgm:cxn modelId="{6D12CE30-6A53-4983-92EA-416175F32BCE}" srcId="{A84D6344-96D6-46F1-8A51-BFF07A8AE9CE}" destId="{554DC167-6DBC-4B7D-9529-EAB25AC70979}" srcOrd="2" destOrd="0" parTransId="{6AC398E5-53CA-4BEE-87C1-F93F52A7F3B6}" sibTransId="{875F458A-A5DC-417B-A353-D9089DFFE79A}"/>
    <dgm:cxn modelId="{4E015AC1-0145-4407-B7B5-C1482B6B048B}" type="presParOf" srcId="{4F248104-4181-4351-AF81-CD7C8AA71F82}" destId="{81C60D29-6CC3-4062-9858-5B4BA9A32953}" srcOrd="0" destOrd="0" presId="urn:microsoft.com/office/officeart/2005/8/layout/radial2"/>
    <dgm:cxn modelId="{298C209B-7224-4CC4-8C07-BD4119ADD282}" type="presParOf" srcId="{81C60D29-6CC3-4062-9858-5B4BA9A32953}" destId="{91DF623E-9B4A-484C-925E-27AA698821DC}" srcOrd="0" destOrd="0" presId="urn:microsoft.com/office/officeart/2005/8/layout/radial2"/>
    <dgm:cxn modelId="{50E06B95-151E-4D36-B819-825424183240}" type="presParOf" srcId="{91DF623E-9B4A-484C-925E-27AA698821DC}" destId="{E604173C-8542-47B8-80BB-1322B0198F49}" srcOrd="0" destOrd="0" presId="urn:microsoft.com/office/officeart/2005/8/layout/radial2"/>
    <dgm:cxn modelId="{10EEC84C-53A0-40C8-9FD5-DEFBDC3FABB6}" type="presParOf" srcId="{91DF623E-9B4A-484C-925E-27AA698821DC}" destId="{DC06F974-FBCC-4918-AC75-A55867490A4F}" srcOrd="1" destOrd="0" presId="urn:microsoft.com/office/officeart/2005/8/layout/radial2"/>
    <dgm:cxn modelId="{AC561D0D-9FA9-41D6-9272-93A9233938E9}" type="presParOf" srcId="{81C60D29-6CC3-4062-9858-5B4BA9A32953}" destId="{4D6EC4B8-9BA2-47D4-9560-495883733480}" srcOrd="1" destOrd="0" presId="urn:microsoft.com/office/officeart/2005/8/layout/radial2"/>
    <dgm:cxn modelId="{30114ABE-C868-40B3-BC08-7AD0064F4AE4}" type="presParOf" srcId="{81C60D29-6CC3-4062-9858-5B4BA9A32953}" destId="{22445B97-8FE3-4078-821C-7927F117A6C8}" srcOrd="2" destOrd="0" presId="urn:microsoft.com/office/officeart/2005/8/layout/radial2"/>
    <dgm:cxn modelId="{18764AD8-6918-4827-B85F-F585D399DCB3}" type="presParOf" srcId="{22445B97-8FE3-4078-821C-7927F117A6C8}" destId="{5761CD60-7FAB-43D6-A327-CF7113D9F3FE}" srcOrd="0" destOrd="0" presId="urn:microsoft.com/office/officeart/2005/8/layout/radial2"/>
    <dgm:cxn modelId="{B5DFFC23-4162-453F-9970-44B9C27BD5BF}" type="presParOf" srcId="{22445B97-8FE3-4078-821C-7927F117A6C8}" destId="{E7FB5C0B-D3E8-44EF-B9AD-ACC0465CDC0F}" srcOrd="1" destOrd="0" presId="urn:microsoft.com/office/officeart/2005/8/layout/radial2"/>
    <dgm:cxn modelId="{9503157F-559A-4396-9DE3-59740D5605F0}" type="presParOf" srcId="{81C60D29-6CC3-4062-9858-5B4BA9A32953}" destId="{E3EF56A9-CB1A-45C0-A689-58AE19F8E382}" srcOrd="3" destOrd="0" presId="urn:microsoft.com/office/officeart/2005/8/layout/radial2"/>
    <dgm:cxn modelId="{BD9ABF33-8EE1-4F86-B3BB-2FCAB444F66C}" type="presParOf" srcId="{81C60D29-6CC3-4062-9858-5B4BA9A32953}" destId="{5A5CE762-5B1C-4E61-8ADB-B1C82C6AFF76}" srcOrd="4" destOrd="0" presId="urn:microsoft.com/office/officeart/2005/8/layout/radial2"/>
    <dgm:cxn modelId="{B88F7151-FC77-4FAC-B394-E4E5ED2EAEF2}" type="presParOf" srcId="{5A5CE762-5B1C-4E61-8ADB-B1C82C6AFF76}" destId="{B0A46B23-5D3A-4694-863D-11F75EBFD89B}" srcOrd="0" destOrd="0" presId="urn:microsoft.com/office/officeart/2005/8/layout/radial2"/>
    <dgm:cxn modelId="{7B32F276-268C-4D24-AB37-5F0C24A9A2C7}" type="presParOf" srcId="{5A5CE762-5B1C-4E61-8ADB-B1C82C6AFF76}" destId="{2917D81E-20A1-4DA6-9BF4-4B7ED5547CA5}" srcOrd="1" destOrd="0" presId="urn:microsoft.com/office/officeart/2005/8/layout/radial2"/>
    <dgm:cxn modelId="{8734E683-D0DB-48B6-B0E7-13BA42E5DA05}" type="presParOf" srcId="{81C60D29-6CC3-4062-9858-5B4BA9A32953}" destId="{396F7EF6-43FA-464E-8F1C-3006E9F2BA13}" srcOrd="5" destOrd="0" presId="urn:microsoft.com/office/officeart/2005/8/layout/radial2"/>
    <dgm:cxn modelId="{F0DAFAFA-9DA8-4295-9856-6285B3FA710B}" type="presParOf" srcId="{81C60D29-6CC3-4062-9858-5B4BA9A32953}" destId="{8AECE091-DE64-4143-B74E-EC11F0422146}" srcOrd="6" destOrd="0" presId="urn:microsoft.com/office/officeart/2005/8/layout/radial2"/>
    <dgm:cxn modelId="{52CDB325-D1E7-467E-9F88-41D70F7F3332}" type="presParOf" srcId="{8AECE091-DE64-4143-B74E-EC11F0422146}" destId="{FC023670-1398-4EED-AB16-794E4EAD3531}" srcOrd="0" destOrd="0" presId="urn:microsoft.com/office/officeart/2005/8/layout/radial2"/>
    <dgm:cxn modelId="{74B400E2-21B4-4030-B532-B19A2A1CD76E}" type="presParOf" srcId="{8AECE091-DE64-4143-B74E-EC11F0422146}" destId="{F0BBED1D-2090-4829-AAFD-5BFE3FE1A4FE}" srcOrd="1" destOrd="0" presId="urn:microsoft.com/office/officeart/2005/8/layout/radial2"/>
    <dgm:cxn modelId="{DE1E4049-3348-4C3D-9E19-CAEBFF512185}" type="presParOf" srcId="{81C60D29-6CC3-4062-9858-5B4BA9A32953}" destId="{DCBAAD6E-2D1C-42E6-A6AA-6677E200E003}" srcOrd="7" destOrd="0" presId="urn:microsoft.com/office/officeart/2005/8/layout/radial2"/>
    <dgm:cxn modelId="{C3596CF3-D07A-4698-9748-022CB983976C}" type="presParOf" srcId="{81C60D29-6CC3-4062-9858-5B4BA9A32953}" destId="{112D5F0F-BC41-4819-AD1D-EC6BCC892AC0}" srcOrd="8" destOrd="0" presId="urn:microsoft.com/office/officeart/2005/8/layout/radial2"/>
    <dgm:cxn modelId="{E730FF70-C355-4F1A-9A88-92F692513D4C}" type="presParOf" srcId="{112D5F0F-BC41-4819-AD1D-EC6BCC892AC0}" destId="{CAA1301A-E90C-4CF5-AB03-B70A396C61B2}" srcOrd="0" destOrd="0" presId="urn:microsoft.com/office/officeart/2005/8/layout/radial2"/>
    <dgm:cxn modelId="{2316D9AD-C2E8-4E7C-8549-6822FCEDFEC1}" type="presParOf" srcId="{112D5F0F-BC41-4819-AD1D-EC6BCC892AC0}" destId="{60804AA4-6445-403F-9B0B-DCFFD0E9F546}" srcOrd="1" destOrd="0" presId="urn:microsoft.com/office/officeart/2005/8/layout/radial2"/>
    <dgm:cxn modelId="{A492D14A-C7BA-47C9-8A71-D8FE4A15C80D}" type="presParOf" srcId="{81C60D29-6CC3-4062-9858-5B4BA9A32953}" destId="{B994E42A-D08F-4CCF-88CF-2030B5DE9F92}" srcOrd="9" destOrd="0" presId="urn:microsoft.com/office/officeart/2005/8/layout/radial2"/>
    <dgm:cxn modelId="{D77B96EA-67A6-48DC-AEAF-AF4DD6736330}" type="presParOf" srcId="{81C60D29-6CC3-4062-9858-5B4BA9A32953}" destId="{106A0B0A-2646-45CF-A5C0-C851E7BFF3A0}" srcOrd="10" destOrd="0" presId="urn:microsoft.com/office/officeart/2005/8/layout/radial2"/>
    <dgm:cxn modelId="{1ECF0CB4-F594-42CD-BFE5-4133285CA7A5}" type="presParOf" srcId="{106A0B0A-2646-45CF-A5C0-C851E7BFF3A0}" destId="{8D0EC191-9045-4F7C-A0C6-C3B2D1B00F7F}" srcOrd="0" destOrd="0" presId="urn:microsoft.com/office/officeart/2005/8/layout/radial2"/>
    <dgm:cxn modelId="{CE2B72A9-A23B-4F45-90EE-777DDA4FE361}" type="presParOf" srcId="{106A0B0A-2646-45CF-A5C0-C851E7BFF3A0}" destId="{03DC772D-3DC6-424C-A6D4-4B852BD0E1E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4D6344-96D6-46F1-8A51-BFF07A8AE9CE}" type="doc">
      <dgm:prSet loTypeId="urn:microsoft.com/office/officeart/2005/8/layout/radial2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246EC-58D8-4FBB-A2C1-22A729D4121A}">
      <dgm:prSet phldrT="[Текст]" custT="1"/>
      <dgm:spPr/>
      <dgm:t>
        <a:bodyPr/>
        <a:lstStyle/>
        <a:p>
          <a:r>
            <a:rPr lang="ru-RU" sz="1800" b="1" dirty="0"/>
            <a:t>Оплата труда, ГПХ</a:t>
          </a:r>
        </a:p>
      </dgm:t>
    </dgm:pt>
    <dgm:pt modelId="{9D398D65-9A81-4A07-A950-24B7AAAF56EC}" type="parTrans" cxnId="{D2DAD682-D434-4733-ADC7-A2E20DACB80D}">
      <dgm:prSet/>
      <dgm:spPr/>
      <dgm:t>
        <a:bodyPr/>
        <a:lstStyle/>
        <a:p>
          <a:endParaRPr lang="ru-RU"/>
        </a:p>
      </dgm:t>
    </dgm:pt>
    <dgm:pt modelId="{3FCB1229-E986-41CF-ACC7-7E453D99DCCF}" type="sibTrans" cxnId="{D2DAD682-D434-4733-ADC7-A2E20DACB80D}">
      <dgm:prSet/>
      <dgm:spPr/>
      <dgm:t>
        <a:bodyPr/>
        <a:lstStyle/>
        <a:p>
          <a:endParaRPr lang="ru-RU"/>
        </a:p>
      </dgm:t>
    </dgm:pt>
    <dgm:pt modelId="{CBD5BA3C-16A6-4760-8030-F4BE23B5F446}">
      <dgm:prSet phldrT="[Текст]" custT="1"/>
      <dgm:spPr/>
      <dgm:t>
        <a:bodyPr/>
        <a:lstStyle/>
        <a:p>
          <a:r>
            <a:rPr lang="ru-RU" sz="1800" b="1" dirty="0"/>
            <a:t>Оплата до 100 </a:t>
          </a:r>
          <a:r>
            <a:rPr lang="ru-RU" sz="1800" b="1" dirty="0" err="1"/>
            <a:t>т.р</a:t>
          </a:r>
          <a:r>
            <a:rPr lang="ru-RU" sz="1800" b="1" dirty="0"/>
            <a:t>.</a:t>
          </a:r>
        </a:p>
      </dgm:t>
    </dgm:pt>
    <dgm:pt modelId="{7DCD4286-02E7-41F3-A9CC-D2BA1C84E83B}" type="parTrans" cxnId="{DB97CD2B-CD8E-472A-B2AE-1FD9A090D413}">
      <dgm:prSet/>
      <dgm:spPr/>
      <dgm:t>
        <a:bodyPr/>
        <a:lstStyle/>
        <a:p>
          <a:endParaRPr lang="ru-RU"/>
        </a:p>
      </dgm:t>
    </dgm:pt>
    <dgm:pt modelId="{9B1558C9-4CFA-4432-812A-EEC87E23A8BF}" type="sibTrans" cxnId="{DB97CD2B-CD8E-472A-B2AE-1FD9A090D413}">
      <dgm:prSet/>
      <dgm:spPr/>
      <dgm:t>
        <a:bodyPr/>
        <a:lstStyle/>
        <a:p>
          <a:endParaRPr lang="ru-RU"/>
        </a:p>
      </dgm:t>
    </dgm:pt>
    <dgm:pt modelId="{2C9B2066-7B60-409F-BD39-D1AC6AF01A39}">
      <dgm:prSet phldrT="[Текст]" custT="1"/>
      <dgm:spPr/>
      <dgm:t>
        <a:bodyPr/>
        <a:lstStyle/>
        <a:p>
          <a:r>
            <a:rPr lang="ru-RU" sz="1600" b="1" dirty="0"/>
            <a:t>Страховые взносы</a:t>
          </a:r>
        </a:p>
      </dgm:t>
    </dgm:pt>
    <dgm:pt modelId="{332D7D64-A69F-4B43-9E4B-DAD8E3710041}" type="parTrans" cxnId="{FA5CFDA2-915E-40BB-BD37-8A3C18F82B4D}">
      <dgm:prSet/>
      <dgm:spPr/>
      <dgm:t>
        <a:bodyPr/>
        <a:lstStyle/>
        <a:p>
          <a:endParaRPr lang="ru-RU"/>
        </a:p>
      </dgm:t>
    </dgm:pt>
    <dgm:pt modelId="{0A4EC63E-1860-4AC2-B576-683633923B2F}" type="sibTrans" cxnId="{FA5CFDA2-915E-40BB-BD37-8A3C18F82B4D}">
      <dgm:prSet/>
      <dgm:spPr/>
      <dgm:t>
        <a:bodyPr/>
        <a:lstStyle/>
        <a:p>
          <a:endParaRPr lang="ru-RU"/>
        </a:p>
      </dgm:t>
    </dgm:pt>
    <dgm:pt modelId="{B6E39123-9685-4076-BA54-20CEE5F7DA77}">
      <dgm:prSet phldrT="[Текст]" custT="1"/>
      <dgm:spPr/>
      <dgm:t>
        <a:bodyPr/>
        <a:lstStyle/>
        <a:p>
          <a:r>
            <a:rPr lang="ru-RU" sz="1800" b="1" dirty="0"/>
            <a:t>Соц. выплаты и иные</a:t>
          </a:r>
        </a:p>
      </dgm:t>
    </dgm:pt>
    <dgm:pt modelId="{9334FC4A-5BA5-4E14-AB8F-AC6AC3A18CB8}" type="parTrans" cxnId="{09475DFB-F5AD-46E3-A6BB-E97CA0D005B9}">
      <dgm:prSet/>
      <dgm:spPr/>
      <dgm:t>
        <a:bodyPr/>
        <a:lstStyle/>
        <a:p>
          <a:endParaRPr lang="ru-RU"/>
        </a:p>
      </dgm:t>
    </dgm:pt>
    <dgm:pt modelId="{C3DAE0DF-2E62-4BCC-B335-ACB94808910D}" type="sibTrans" cxnId="{09475DFB-F5AD-46E3-A6BB-E97CA0D005B9}">
      <dgm:prSet/>
      <dgm:spPr/>
      <dgm:t>
        <a:bodyPr/>
        <a:lstStyle/>
        <a:p>
          <a:endParaRPr lang="ru-RU"/>
        </a:p>
      </dgm:t>
    </dgm:pt>
    <dgm:pt modelId="{554DC167-6DBC-4B7D-9529-EAB25AC70979}">
      <dgm:prSet phldrT="[Текст]" custT="1"/>
      <dgm:spPr/>
      <dgm:t>
        <a:bodyPr/>
        <a:lstStyle/>
        <a:p>
          <a:r>
            <a:rPr lang="ru-RU" sz="1800" b="1" dirty="0"/>
            <a:t>Связь, коммун. услуги, ж/д </a:t>
          </a:r>
        </a:p>
      </dgm:t>
    </dgm:pt>
    <dgm:pt modelId="{6AC398E5-53CA-4BEE-87C1-F93F52A7F3B6}" type="parTrans" cxnId="{6D12CE30-6A53-4983-92EA-416175F32BCE}">
      <dgm:prSet/>
      <dgm:spPr/>
      <dgm:t>
        <a:bodyPr/>
        <a:lstStyle/>
        <a:p>
          <a:endParaRPr lang="ru-RU"/>
        </a:p>
      </dgm:t>
    </dgm:pt>
    <dgm:pt modelId="{875F458A-A5DC-417B-A353-D9089DFFE79A}" type="sibTrans" cxnId="{6D12CE30-6A53-4983-92EA-416175F32BCE}">
      <dgm:prSet/>
      <dgm:spPr/>
      <dgm:t>
        <a:bodyPr/>
        <a:lstStyle/>
        <a:p>
          <a:endParaRPr lang="ru-RU"/>
        </a:p>
      </dgm:t>
    </dgm:pt>
    <dgm:pt modelId="{4F248104-4181-4351-AF81-CD7C8AA71F82}" type="pres">
      <dgm:prSet presAssocID="{A84D6344-96D6-46F1-8A51-BFF07A8AE9C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C60D29-6CC3-4062-9858-5B4BA9A32953}" type="pres">
      <dgm:prSet presAssocID="{A84D6344-96D6-46F1-8A51-BFF07A8AE9CE}" presName="cycle" presStyleCnt="0"/>
      <dgm:spPr/>
    </dgm:pt>
    <dgm:pt modelId="{91DF623E-9B4A-484C-925E-27AA698821DC}" type="pres">
      <dgm:prSet presAssocID="{A84D6344-96D6-46F1-8A51-BFF07A8AE9CE}" presName="centerShape" presStyleCnt="0"/>
      <dgm:spPr/>
    </dgm:pt>
    <dgm:pt modelId="{E604173C-8542-47B8-80BB-1322B0198F49}" type="pres">
      <dgm:prSet presAssocID="{A84D6344-96D6-46F1-8A51-BFF07A8AE9CE}" presName="connSite" presStyleLbl="node1" presStyleIdx="0" presStyleCnt="6"/>
      <dgm:spPr/>
    </dgm:pt>
    <dgm:pt modelId="{DC06F974-FBCC-4918-AC75-A55867490A4F}" type="pres">
      <dgm:prSet presAssocID="{A84D6344-96D6-46F1-8A51-BFF07A8AE9CE}" presName="visible" presStyleLbl="node1" presStyleIdx="0" presStyleCnt="6" custScaleX="104527" custScaleY="83351" custLinFactNeighborX="15718" custLinFactNeighborY="-5560"/>
      <dgm:spPr/>
    </dgm:pt>
    <dgm:pt modelId="{4D6EC4B8-9BA2-47D4-9560-495883733480}" type="pres">
      <dgm:prSet presAssocID="{9D398D65-9A81-4A07-A950-24B7AAAF56EC}" presName="Name25" presStyleLbl="parChTrans1D1" presStyleIdx="0" presStyleCnt="5"/>
      <dgm:spPr/>
      <dgm:t>
        <a:bodyPr/>
        <a:lstStyle/>
        <a:p>
          <a:endParaRPr lang="ru-RU"/>
        </a:p>
      </dgm:t>
    </dgm:pt>
    <dgm:pt modelId="{22445B97-8FE3-4078-821C-7927F117A6C8}" type="pres">
      <dgm:prSet presAssocID="{3A5246EC-58D8-4FBB-A2C1-22A729D4121A}" presName="node" presStyleCnt="0"/>
      <dgm:spPr/>
    </dgm:pt>
    <dgm:pt modelId="{5761CD60-7FAB-43D6-A327-CF7113D9F3FE}" type="pres">
      <dgm:prSet presAssocID="{3A5246EC-58D8-4FBB-A2C1-22A729D4121A}" presName="parentNode" presStyleLbl="node1" presStyleIdx="1" presStyleCnt="6" custScaleX="163514" custLinFactNeighborX="-37900" custLinFactNeighborY="7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B5C0B-D3E8-44EF-B9AD-ACC0465CDC0F}" type="pres">
      <dgm:prSet presAssocID="{3A5246EC-58D8-4FBB-A2C1-22A729D4121A}" presName="childNode" presStyleLbl="revTx" presStyleIdx="0" presStyleCnt="0">
        <dgm:presLayoutVars>
          <dgm:bulletEnabled val="1"/>
        </dgm:presLayoutVars>
      </dgm:prSet>
      <dgm:spPr/>
    </dgm:pt>
    <dgm:pt modelId="{E3EF56A9-CB1A-45C0-A689-58AE19F8E382}" type="pres">
      <dgm:prSet presAssocID="{9334FC4A-5BA5-4E14-AB8F-AC6AC3A18CB8}" presName="Name25" presStyleLbl="parChTrans1D1" presStyleIdx="1" presStyleCnt="5"/>
      <dgm:spPr/>
      <dgm:t>
        <a:bodyPr/>
        <a:lstStyle/>
        <a:p>
          <a:endParaRPr lang="ru-RU"/>
        </a:p>
      </dgm:t>
    </dgm:pt>
    <dgm:pt modelId="{5A5CE762-5B1C-4E61-8ADB-B1C82C6AFF76}" type="pres">
      <dgm:prSet presAssocID="{B6E39123-9685-4076-BA54-20CEE5F7DA77}" presName="node" presStyleCnt="0"/>
      <dgm:spPr/>
    </dgm:pt>
    <dgm:pt modelId="{B0A46B23-5D3A-4694-863D-11F75EBFD89B}" type="pres">
      <dgm:prSet presAssocID="{B6E39123-9685-4076-BA54-20CEE5F7DA77}" presName="parentNode" presStyleLbl="node1" presStyleIdx="2" presStyleCnt="6" custScaleX="161241" custScaleY="128439" custLinFactNeighborX="-31784" custLinFactNeighborY="58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7D81E-20A1-4DA6-9BF4-4B7ED5547CA5}" type="pres">
      <dgm:prSet presAssocID="{B6E39123-9685-4076-BA54-20CEE5F7DA77}" presName="childNode" presStyleLbl="revTx" presStyleIdx="0" presStyleCnt="0">
        <dgm:presLayoutVars>
          <dgm:bulletEnabled val="1"/>
        </dgm:presLayoutVars>
      </dgm:prSet>
      <dgm:spPr/>
    </dgm:pt>
    <dgm:pt modelId="{396F7EF6-43FA-464E-8F1C-3006E9F2BA13}" type="pres">
      <dgm:prSet presAssocID="{6AC398E5-53CA-4BEE-87C1-F93F52A7F3B6}" presName="Name25" presStyleLbl="parChTrans1D1" presStyleIdx="2" presStyleCnt="5"/>
      <dgm:spPr/>
      <dgm:t>
        <a:bodyPr/>
        <a:lstStyle/>
        <a:p>
          <a:endParaRPr lang="ru-RU"/>
        </a:p>
      </dgm:t>
    </dgm:pt>
    <dgm:pt modelId="{8AECE091-DE64-4143-B74E-EC11F0422146}" type="pres">
      <dgm:prSet presAssocID="{554DC167-6DBC-4B7D-9529-EAB25AC70979}" presName="node" presStyleCnt="0"/>
      <dgm:spPr/>
    </dgm:pt>
    <dgm:pt modelId="{FC023670-1398-4EED-AB16-794E4EAD3531}" type="pres">
      <dgm:prSet presAssocID="{554DC167-6DBC-4B7D-9529-EAB25AC70979}" presName="parentNode" presStyleLbl="node1" presStyleIdx="3" presStyleCnt="6" custScaleX="200011" custScaleY="120704" custLinFactNeighborX="-13120" custLinFactNeighborY="3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BED1D-2090-4829-AAFD-5BFE3FE1A4FE}" type="pres">
      <dgm:prSet presAssocID="{554DC167-6DBC-4B7D-9529-EAB25AC70979}" presName="childNode" presStyleLbl="revTx" presStyleIdx="0" presStyleCnt="0">
        <dgm:presLayoutVars>
          <dgm:bulletEnabled val="1"/>
        </dgm:presLayoutVars>
      </dgm:prSet>
      <dgm:spPr/>
    </dgm:pt>
    <dgm:pt modelId="{DCBAAD6E-2D1C-42E6-A6AA-6677E200E003}" type="pres">
      <dgm:prSet presAssocID="{7DCD4286-02E7-41F3-A9CC-D2BA1C84E83B}" presName="Name25" presStyleLbl="parChTrans1D1" presStyleIdx="3" presStyleCnt="5"/>
      <dgm:spPr/>
      <dgm:t>
        <a:bodyPr/>
        <a:lstStyle/>
        <a:p>
          <a:endParaRPr lang="ru-RU"/>
        </a:p>
      </dgm:t>
    </dgm:pt>
    <dgm:pt modelId="{112D5F0F-BC41-4819-AD1D-EC6BCC892AC0}" type="pres">
      <dgm:prSet presAssocID="{CBD5BA3C-16A6-4760-8030-F4BE23B5F446}" presName="node" presStyleCnt="0"/>
      <dgm:spPr/>
    </dgm:pt>
    <dgm:pt modelId="{CAA1301A-E90C-4CF5-AB03-B70A396C61B2}" type="pres">
      <dgm:prSet presAssocID="{CBD5BA3C-16A6-4760-8030-F4BE23B5F446}" presName="parentNode" presStyleLbl="node1" presStyleIdx="4" presStyleCnt="6" custScaleX="191378" custScaleY="123007" custLinFactNeighborX="-78494" custLinFactNeighborY="5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04AA4-6445-403F-9B0B-DCFFD0E9F546}" type="pres">
      <dgm:prSet presAssocID="{CBD5BA3C-16A6-4760-8030-F4BE23B5F446}" presName="childNode" presStyleLbl="revTx" presStyleIdx="0" presStyleCnt="0">
        <dgm:presLayoutVars>
          <dgm:bulletEnabled val="1"/>
        </dgm:presLayoutVars>
      </dgm:prSet>
      <dgm:spPr/>
    </dgm:pt>
    <dgm:pt modelId="{B994E42A-D08F-4CCF-88CF-2030B5DE9F92}" type="pres">
      <dgm:prSet presAssocID="{332D7D64-A69F-4B43-9E4B-DAD8E3710041}" presName="Name25" presStyleLbl="parChTrans1D1" presStyleIdx="4" presStyleCnt="5"/>
      <dgm:spPr/>
      <dgm:t>
        <a:bodyPr/>
        <a:lstStyle/>
        <a:p>
          <a:endParaRPr lang="ru-RU"/>
        </a:p>
      </dgm:t>
    </dgm:pt>
    <dgm:pt modelId="{106A0B0A-2646-45CF-A5C0-C851E7BFF3A0}" type="pres">
      <dgm:prSet presAssocID="{2C9B2066-7B60-409F-BD39-D1AC6AF01A39}" presName="node" presStyleCnt="0"/>
      <dgm:spPr/>
    </dgm:pt>
    <dgm:pt modelId="{8D0EC191-9045-4F7C-A0C6-C3B2D1B00F7F}" type="pres">
      <dgm:prSet presAssocID="{2C9B2066-7B60-409F-BD39-D1AC6AF01A39}" presName="parentNode" presStyleLbl="node1" presStyleIdx="5" presStyleCnt="6" custScaleX="155057" custScaleY="104645" custLinFactX="-17623" custLinFactNeighborX="-100000" custLinFactNeighborY="-3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C772D-3DC6-424C-A6D4-4B852BD0E1EC}" type="pres">
      <dgm:prSet presAssocID="{2C9B2066-7B60-409F-BD39-D1AC6AF01A3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A5CFDA2-915E-40BB-BD37-8A3C18F82B4D}" srcId="{A84D6344-96D6-46F1-8A51-BFF07A8AE9CE}" destId="{2C9B2066-7B60-409F-BD39-D1AC6AF01A39}" srcOrd="4" destOrd="0" parTransId="{332D7D64-A69F-4B43-9E4B-DAD8E3710041}" sibTransId="{0A4EC63E-1860-4AC2-B576-683633923B2F}"/>
    <dgm:cxn modelId="{7CFE6C99-438E-489F-8D8F-345CD123F10D}" type="presOf" srcId="{B6E39123-9685-4076-BA54-20CEE5F7DA77}" destId="{B0A46B23-5D3A-4694-863D-11F75EBFD89B}" srcOrd="0" destOrd="0" presId="urn:microsoft.com/office/officeart/2005/8/layout/radial2"/>
    <dgm:cxn modelId="{1F4C4BE3-1EAD-474A-A430-D47AE12F4929}" type="presOf" srcId="{6AC398E5-53CA-4BEE-87C1-F93F52A7F3B6}" destId="{396F7EF6-43FA-464E-8F1C-3006E9F2BA13}" srcOrd="0" destOrd="0" presId="urn:microsoft.com/office/officeart/2005/8/layout/radial2"/>
    <dgm:cxn modelId="{2DE14CDD-2E0B-4D3B-BBF8-81561D528DB4}" type="presOf" srcId="{9D398D65-9A81-4A07-A950-24B7AAAF56EC}" destId="{4D6EC4B8-9BA2-47D4-9560-495883733480}" srcOrd="0" destOrd="0" presId="urn:microsoft.com/office/officeart/2005/8/layout/radial2"/>
    <dgm:cxn modelId="{D2DAD682-D434-4733-ADC7-A2E20DACB80D}" srcId="{A84D6344-96D6-46F1-8A51-BFF07A8AE9CE}" destId="{3A5246EC-58D8-4FBB-A2C1-22A729D4121A}" srcOrd="0" destOrd="0" parTransId="{9D398D65-9A81-4A07-A950-24B7AAAF56EC}" sibTransId="{3FCB1229-E986-41CF-ACC7-7E453D99DCCF}"/>
    <dgm:cxn modelId="{514250FF-E320-48F5-BB86-C5D1E864ADD9}" type="presOf" srcId="{332D7D64-A69F-4B43-9E4B-DAD8E3710041}" destId="{B994E42A-D08F-4CCF-88CF-2030B5DE9F92}" srcOrd="0" destOrd="0" presId="urn:microsoft.com/office/officeart/2005/8/layout/radial2"/>
    <dgm:cxn modelId="{33B57032-79EE-4D22-A259-25D9F5CE8741}" type="presOf" srcId="{3A5246EC-58D8-4FBB-A2C1-22A729D4121A}" destId="{5761CD60-7FAB-43D6-A327-CF7113D9F3FE}" srcOrd="0" destOrd="0" presId="urn:microsoft.com/office/officeart/2005/8/layout/radial2"/>
    <dgm:cxn modelId="{0E824FEF-AF10-4D99-8995-E516547BBA6D}" type="presOf" srcId="{554DC167-6DBC-4B7D-9529-EAB25AC70979}" destId="{FC023670-1398-4EED-AB16-794E4EAD3531}" srcOrd="0" destOrd="0" presId="urn:microsoft.com/office/officeart/2005/8/layout/radial2"/>
    <dgm:cxn modelId="{09475DFB-F5AD-46E3-A6BB-E97CA0D005B9}" srcId="{A84D6344-96D6-46F1-8A51-BFF07A8AE9CE}" destId="{B6E39123-9685-4076-BA54-20CEE5F7DA77}" srcOrd="1" destOrd="0" parTransId="{9334FC4A-5BA5-4E14-AB8F-AC6AC3A18CB8}" sibTransId="{C3DAE0DF-2E62-4BCC-B335-ACB94808910D}"/>
    <dgm:cxn modelId="{885E9757-EFB2-48B8-AB77-DDBE747FCB27}" type="presOf" srcId="{A84D6344-96D6-46F1-8A51-BFF07A8AE9CE}" destId="{4F248104-4181-4351-AF81-CD7C8AA71F82}" srcOrd="0" destOrd="0" presId="urn:microsoft.com/office/officeart/2005/8/layout/radial2"/>
    <dgm:cxn modelId="{5801062C-0F5C-489C-8322-15322F114D3A}" type="presOf" srcId="{9334FC4A-5BA5-4E14-AB8F-AC6AC3A18CB8}" destId="{E3EF56A9-CB1A-45C0-A689-58AE19F8E382}" srcOrd="0" destOrd="0" presId="urn:microsoft.com/office/officeart/2005/8/layout/radial2"/>
    <dgm:cxn modelId="{B4B3324B-BC43-4976-B772-C269489FAB75}" type="presOf" srcId="{2C9B2066-7B60-409F-BD39-D1AC6AF01A39}" destId="{8D0EC191-9045-4F7C-A0C6-C3B2D1B00F7F}" srcOrd="0" destOrd="0" presId="urn:microsoft.com/office/officeart/2005/8/layout/radial2"/>
    <dgm:cxn modelId="{AA73821D-86A4-4F95-AEB2-B40BD1DE79B5}" type="presOf" srcId="{7DCD4286-02E7-41F3-A9CC-D2BA1C84E83B}" destId="{DCBAAD6E-2D1C-42E6-A6AA-6677E200E003}" srcOrd="0" destOrd="0" presId="urn:microsoft.com/office/officeart/2005/8/layout/radial2"/>
    <dgm:cxn modelId="{DB97CD2B-CD8E-472A-B2AE-1FD9A090D413}" srcId="{A84D6344-96D6-46F1-8A51-BFF07A8AE9CE}" destId="{CBD5BA3C-16A6-4760-8030-F4BE23B5F446}" srcOrd="3" destOrd="0" parTransId="{7DCD4286-02E7-41F3-A9CC-D2BA1C84E83B}" sibTransId="{9B1558C9-4CFA-4432-812A-EEC87E23A8BF}"/>
    <dgm:cxn modelId="{A68CB9E3-88C8-4A8B-B50C-43D123998800}" type="presOf" srcId="{CBD5BA3C-16A6-4760-8030-F4BE23B5F446}" destId="{CAA1301A-E90C-4CF5-AB03-B70A396C61B2}" srcOrd="0" destOrd="0" presId="urn:microsoft.com/office/officeart/2005/8/layout/radial2"/>
    <dgm:cxn modelId="{6D12CE30-6A53-4983-92EA-416175F32BCE}" srcId="{A84D6344-96D6-46F1-8A51-BFF07A8AE9CE}" destId="{554DC167-6DBC-4B7D-9529-EAB25AC70979}" srcOrd="2" destOrd="0" parTransId="{6AC398E5-53CA-4BEE-87C1-F93F52A7F3B6}" sibTransId="{875F458A-A5DC-417B-A353-D9089DFFE79A}"/>
    <dgm:cxn modelId="{4E015AC1-0145-4407-B7B5-C1482B6B048B}" type="presParOf" srcId="{4F248104-4181-4351-AF81-CD7C8AA71F82}" destId="{81C60D29-6CC3-4062-9858-5B4BA9A32953}" srcOrd="0" destOrd="0" presId="urn:microsoft.com/office/officeart/2005/8/layout/radial2"/>
    <dgm:cxn modelId="{298C209B-7224-4CC4-8C07-BD4119ADD282}" type="presParOf" srcId="{81C60D29-6CC3-4062-9858-5B4BA9A32953}" destId="{91DF623E-9B4A-484C-925E-27AA698821DC}" srcOrd="0" destOrd="0" presId="urn:microsoft.com/office/officeart/2005/8/layout/radial2"/>
    <dgm:cxn modelId="{50E06B95-151E-4D36-B819-825424183240}" type="presParOf" srcId="{91DF623E-9B4A-484C-925E-27AA698821DC}" destId="{E604173C-8542-47B8-80BB-1322B0198F49}" srcOrd="0" destOrd="0" presId="urn:microsoft.com/office/officeart/2005/8/layout/radial2"/>
    <dgm:cxn modelId="{10EEC84C-53A0-40C8-9FD5-DEFBDC3FABB6}" type="presParOf" srcId="{91DF623E-9B4A-484C-925E-27AA698821DC}" destId="{DC06F974-FBCC-4918-AC75-A55867490A4F}" srcOrd="1" destOrd="0" presId="urn:microsoft.com/office/officeart/2005/8/layout/radial2"/>
    <dgm:cxn modelId="{AC561D0D-9FA9-41D6-9272-93A9233938E9}" type="presParOf" srcId="{81C60D29-6CC3-4062-9858-5B4BA9A32953}" destId="{4D6EC4B8-9BA2-47D4-9560-495883733480}" srcOrd="1" destOrd="0" presId="urn:microsoft.com/office/officeart/2005/8/layout/radial2"/>
    <dgm:cxn modelId="{30114ABE-C868-40B3-BC08-7AD0064F4AE4}" type="presParOf" srcId="{81C60D29-6CC3-4062-9858-5B4BA9A32953}" destId="{22445B97-8FE3-4078-821C-7927F117A6C8}" srcOrd="2" destOrd="0" presId="urn:microsoft.com/office/officeart/2005/8/layout/radial2"/>
    <dgm:cxn modelId="{18764AD8-6918-4827-B85F-F585D399DCB3}" type="presParOf" srcId="{22445B97-8FE3-4078-821C-7927F117A6C8}" destId="{5761CD60-7FAB-43D6-A327-CF7113D9F3FE}" srcOrd="0" destOrd="0" presId="urn:microsoft.com/office/officeart/2005/8/layout/radial2"/>
    <dgm:cxn modelId="{B5DFFC23-4162-453F-9970-44B9C27BD5BF}" type="presParOf" srcId="{22445B97-8FE3-4078-821C-7927F117A6C8}" destId="{E7FB5C0B-D3E8-44EF-B9AD-ACC0465CDC0F}" srcOrd="1" destOrd="0" presId="urn:microsoft.com/office/officeart/2005/8/layout/radial2"/>
    <dgm:cxn modelId="{9503157F-559A-4396-9DE3-59740D5605F0}" type="presParOf" srcId="{81C60D29-6CC3-4062-9858-5B4BA9A32953}" destId="{E3EF56A9-CB1A-45C0-A689-58AE19F8E382}" srcOrd="3" destOrd="0" presId="urn:microsoft.com/office/officeart/2005/8/layout/radial2"/>
    <dgm:cxn modelId="{BD9ABF33-8EE1-4F86-B3BB-2FCAB444F66C}" type="presParOf" srcId="{81C60D29-6CC3-4062-9858-5B4BA9A32953}" destId="{5A5CE762-5B1C-4E61-8ADB-B1C82C6AFF76}" srcOrd="4" destOrd="0" presId="urn:microsoft.com/office/officeart/2005/8/layout/radial2"/>
    <dgm:cxn modelId="{B88F7151-FC77-4FAC-B394-E4E5ED2EAEF2}" type="presParOf" srcId="{5A5CE762-5B1C-4E61-8ADB-B1C82C6AFF76}" destId="{B0A46B23-5D3A-4694-863D-11F75EBFD89B}" srcOrd="0" destOrd="0" presId="urn:microsoft.com/office/officeart/2005/8/layout/radial2"/>
    <dgm:cxn modelId="{7B32F276-268C-4D24-AB37-5F0C24A9A2C7}" type="presParOf" srcId="{5A5CE762-5B1C-4E61-8ADB-B1C82C6AFF76}" destId="{2917D81E-20A1-4DA6-9BF4-4B7ED5547CA5}" srcOrd="1" destOrd="0" presId="urn:microsoft.com/office/officeart/2005/8/layout/radial2"/>
    <dgm:cxn modelId="{8734E683-D0DB-48B6-B0E7-13BA42E5DA05}" type="presParOf" srcId="{81C60D29-6CC3-4062-9858-5B4BA9A32953}" destId="{396F7EF6-43FA-464E-8F1C-3006E9F2BA13}" srcOrd="5" destOrd="0" presId="urn:microsoft.com/office/officeart/2005/8/layout/radial2"/>
    <dgm:cxn modelId="{F0DAFAFA-9DA8-4295-9856-6285B3FA710B}" type="presParOf" srcId="{81C60D29-6CC3-4062-9858-5B4BA9A32953}" destId="{8AECE091-DE64-4143-B74E-EC11F0422146}" srcOrd="6" destOrd="0" presId="urn:microsoft.com/office/officeart/2005/8/layout/radial2"/>
    <dgm:cxn modelId="{52CDB325-D1E7-467E-9F88-41D70F7F3332}" type="presParOf" srcId="{8AECE091-DE64-4143-B74E-EC11F0422146}" destId="{FC023670-1398-4EED-AB16-794E4EAD3531}" srcOrd="0" destOrd="0" presId="urn:microsoft.com/office/officeart/2005/8/layout/radial2"/>
    <dgm:cxn modelId="{74B400E2-21B4-4030-B532-B19A2A1CD76E}" type="presParOf" srcId="{8AECE091-DE64-4143-B74E-EC11F0422146}" destId="{F0BBED1D-2090-4829-AAFD-5BFE3FE1A4FE}" srcOrd="1" destOrd="0" presId="urn:microsoft.com/office/officeart/2005/8/layout/radial2"/>
    <dgm:cxn modelId="{DE1E4049-3348-4C3D-9E19-CAEBFF512185}" type="presParOf" srcId="{81C60D29-6CC3-4062-9858-5B4BA9A32953}" destId="{DCBAAD6E-2D1C-42E6-A6AA-6677E200E003}" srcOrd="7" destOrd="0" presId="urn:microsoft.com/office/officeart/2005/8/layout/radial2"/>
    <dgm:cxn modelId="{C3596CF3-D07A-4698-9748-022CB983976C}" type="presParOf" srcId="{81C60D29-6CC3-4062-9858-5B4BA9A32953}" destId="{112D5F0F-BC41-4819-AD1D-EC6BCC892AC0}" srcOrd="8" destOrd="0" presId="urn:microsoft.com/office/officeart/2005/8/layout/radial2"/>
    <dgm:cxn modelId="{E730FF70-C355-4F1A-9A88-92F692513D4C}" type="presParOf" srcId="{112D5F0F-BC41-4819-AD1D-EC6BCC892AC0}" destId="{CAA1301A-E90C-4CF5-AB03-B70A396C61B2}" srcOrd="0" destOrd="0" presId="urn:microsoft.com/office/officeart/2005/8/layout/radial2"/>
    <dgm:cxn modelId="{2316D9AD-C2E8-4E7C-8549-6822FCEDFEC1}" type="presParOf" srcId="{112D5F0F-BC41-4819-AD1D-EC6BCC892AC0}" destId="{60804AA4-6445-403F-9B0B-DCFFD0E9F546}" srcOrd="1" destOrd="0" presId="urn:microsoft.com/office/officeart/2005/8/layout/radial2"/>
    <dgm:cxn modelId="{A492D14A-C7BA-47C9-8A71-D8FE4A15C80D}" type="presParOf" srcId="{81C60D29-6CC3-4062-9858-5B4BA9A32953}" destId="{B994E42A-D08F-4CCF-88CF-2030B5DE9F92}" srcOrd="9" destOrd="0" presId="urn:microsoft.com/office/officeart/2005/8/layout/radial2"/>
    <dgm:cxn modelId="{D77B96EA-67A6-48DC-AEAF-AF4DD6736330}" type="presParOf" srcId="{81C60D29-6CC3-4062-9858-5B4BA9A32953}" destId="{106A0B0A-2646-45CF-A5C0-C851E7BFF3A0}" srcOrd="10" destOrd="0" presId="urn:microsoft.com/office/officeart/2005/8/layout/radial2"/>
    <dgm:cxn modelId="{1ECF0CB4-F594-42CD-BFE5-4133285CA7A5}" type="presParOf" srcId="{106A0B0A-2646-45CF-A5C0-C851E7BFF3A0}" destId="{8D0EC191-9045-4F7C-A0C6-C3B2D1B00F7F}" srcOrd="0" destOrd="0" presId="urn:microsoft.com/office/officeart/2005/8/layout/radial2"/>
    <dgm:cxn modelId="{CE2B72A9-A23B-4F45-90EE-777DDA4FE361}" type="presParOf" srcId="{106A0B0A-2646-45CF-A5C0-C851E7BFF3A0}" destId="{03DC772D-3DC6-424C-A6D4-4B852BD0E1E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4E42A-D08F-4CCF-88CF-2030B5DE9F92}">
      <dsp:nvSpPr>
        <dsp:cNvPr id="0" name=""/>
        <dsp:cNvSpPr/>
      </dsp:nvSpPr>
      <dsp:spPr>
        <a:xfrm rot="4862411">
          <a:off x="1480863" y="3913887"/>
          <a:ext cx="1237288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237288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AAD6E-2D1C-42E6-A6AA-6677E200E003}">
      <dsp:nvSpPr>
        <dsp:cNvPr id="0" name=""/>
        <dsp:cNvSpPr/>
      </dsp:nvSpPr>
      <dsp:spPr>
        <a:xfrm rot="2515901">
          <a:off x="2416840" y="3385080"/>
          <a:ext cx="415058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15058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F7EF6-43FA-464E-8F1C-3006E9F2BA13}">
      <dsp:nvSpPr>
        <dsp:cNvPr id="0" name=""/>
        <dsp:cNvSpPr/>
      </dsp:nvSpPr>
      <dsp:spPr>
        <a:xfrm rot="49846">
          <a:off x="2469940" y="2762041"/>
          <a:ext cx="746580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746580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F56A9-CB1A-45C0-A689-58AE19F8E382}">
      <dsp:nvSpPr>
        <dsp:cNvPr id="0" name=""/>
        <dsp:cNvSpPr/>
      </dsp:nvSpPr>
      <dsp:spPr>
        <a:xfrm rot="19652973">
          <a:off x="2403482" y="2167690"/>
          <a:ext cx="85174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851749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EC4B8-9BA2-47D4-9560-495883733480}">
      <dsp:nvSpPr>
        <dsp:cNvPr id="0" name=""/>
        <dsp:cNvSpPr/>
      </dsp:nvSpPr>
      <dsp:spPr>
        <a:xfrm rot="17781464">
          <a:off x="1811201" y="1583347"/>
          <a:ext cx="1363880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363880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6F974-FBCC-4918-AC75-A55867490A4F}">
      <dsp:nvSpPr>
        <dsp:cNvPr id="0" name=""/>
        <dsp:cNvSpPr/>
      </dsp:nvSpPr>
      <dsp:spPr>
        <a:xfrm>
          <a:off x="1337109" y="2018274"/>
          <a:ext cx="1655108" cy="1319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1CD60-7FAB-43D6-A327-CF7113D9F3FE}">
      <dsp:nvSpPr>
        <dsp:cNvPr id="0" name=""/>
        <dsp:cNvSpPr/>
      </dsp:nvSpPr>
      <dsp:spPr>
        <a:xfrm>
          <a:off x="2244423" y="60281"/>
          <a:ext cx="1553474" cy="950056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Прибыль</a:t>
          </a:r>
        </a:p>
      </dsp:txBody>
      <dsp:txXfrm>
        <a:off x="2471924" y="199413"/>
        <a:ext cx="1098472" cy="671792"/>
      </dsp:txXfrm>
    </dsp:sp>
    <dsp:sp modelId="{B0A46B23-5D3A-4694-863D-11F75EBFD89B}">
      <dsp:nvSpPr>
        <dsp:cNvPr id="0" name=""/>
        <dsp:cNvSpPr/>
      </dsp:nvSpPr>
      <dsp:spPr>
        <a:xfrm>
          <a:off x="3021403" y="966049"/>
          <a:ext cx="1531879" cy="1220242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Оплата по факту поставки</a:t>
          </a:r>
        </a:p>
      </dsp:txBody>
      <dsp:txXfrm>
        <a:off x="3245741" y="1144749"/>
        <a:ext cx="1083203" cy="862842"/>
      </dsp:txXfrm>
    </dsp:sp>
    <dsp:sp modelId="{FC023670-1398-4EED-AB16-794E4EAD3531}">
      <dsp:nvSpPr>
        <dsp:cNvPr id="0" name=""/>
        <dsp:cNvSpPr/>
      </dsp:nvSpPr>
      <dsp:spPr>
        <a:xfrm>
          <a:off x="3216207" y="2225471"/>
          <a:ext cx="1900216" cy="1146755"/>
        </a:xfrm>
        <a:prstGeom prst="ellips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Возмещение</a:t>
          </a:r>
        </a:p>
      </dsp:txBody>
      <dsp:txXfrm>
        <a:off x="3494487" y="2393409"/>
        <a:ext cx="1343656" cy="810879"/>
      </dsp:txXfrm>
    </dsp:sp>
    <dsp:sp modelId="{CAA1301A-E90C-4CF5-AB03-B70A396C61B2}">
      <dsp:nvSpPr>
        <dsp:cNvPr id="0" name=""/>
        <dsp:cNvSpPr/>
      </dsp:nvSpPr>
      <dsp:spPr>
        <a:xfrm>
          <a:off x="2398683" y="3432259"/>
          <a:ext cx="1818198" cy="1168635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Накладные расходы</a:t>
          </a:r>
        </a:p>
      </dsp:txBody>
      <dsp:txXfrm>
        <a:off x="2664952" y="3603402"/>
        <a:ext cx="1285660" cy="826349"/>
      </dsp:txXfrm>
    </dsp:sp>
    <dsp:sp modelId="{8D0EC191-9045-4F7C-A0C6-C3B2D1B00F7F}">
      <dsp:nvSpPr>
        <dsp:cNvPr id="0" name=""/>
        <dsp:cNvSpPr/>
      </dsp:nvSpPr>
      <dsp:spPr>
        <a:xfrm>
          <a:off x="1537226" y="4539814"/>
          <a:ext cx="1473128" cy="994186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Валюта</a:t>
          </a:r>
        </a:p>
      </dsp:txBody>
      <dsp:txXfrm>
        <a:off x="1752961" y="4685409"/>
        <a:ext cx="1041658" cy="7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4E42A-D08F-4CCF-88CF-2030B5DE9F92}">
      <dsp:nvSpPr>
        <dsp:cNvPr id="0" name=""/>
        <dsp:cNvSpPr/>
      </dsp:nvSpPr>
      <dsp:spPr>
        <a:xfrm rot="4862411">
          <a:off x="1480863" y="3913887"/>
          <a:ext cx="1237288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237288" y="176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AAD6E-2D1C-42E6-A6AA-6677E200E003}">
      <dsp:nvSpPr>
        <dsp:cNvPr id="0" name=""/>
        <dsp:cNvSpPr/>
      </dsp:nvSpPr>
      <dsp:spPr>
        <a:xfrm rot="2515901">
          <a:off x="2416840" y="3385080"/>
          <a:ext cx="415058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15058" y="176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F7EF6-43FA-464E-8F1C-3006E9F2BA13}">
      <dsp:nvSpPr>
        <dsp:cNvPr id="0" name=""/>
        <dsp:cNvSpPr/>
      </dsp:nvSpPr>
      <dsp:spPr>
        <a:xfrm rot="49846">
          <a:off x="2469940" y="2762041"/>
          <a:ext cx="746580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746580" y="176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F56A9-CB1A-45C0-A689-58AE19F8E382}">
      <dsp:nvSpPr>
        <dsp:cNvPr id="0" name=""/>
        <dsp:cNvSpPr/>
      </dsp:nvSpPr>
      <dsp:spPr>
        <a:xfrm rot="19652973">
          <a:off x="2403482" y="2167690"/>
          <a:ext cx="851749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851749" y="176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EC4B8-9BA2-47D4-9560-495883733480}">
      <dsp:nvSpPr>
        <dsp:cNvPr id="0" name=""/>
        <dsp:cNvSpPr/>
      </dsp:nvSpPr>
      <dsp:spPr>
        <a:xfrm rot="17781464">
          <a:off x="1811201" y="1583347"/>
          <a:ext cx="1363880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363880" y="176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6F974-FBCC-4918-AC75-A55867490A4F}">
      <dsp:nvSpPr>
        <dsp:cNvPr id="0" name=""/>
        <dsp:cNvSpPr/>
      </dsp:nvSpPr>
      <dsp:spPr>
        <a:xfrm>
          <a:off x="1337109" y="2018274"/>
          <a:ext cx="1655108" cy="1319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1CD60-7FAB-43D6-A327-CF7113D9F3FE}">
      <dsp:nvSpPr>
        <dsp:cNvPr id="0" name=""/>
        <dsp:cNvSpPr/>
      </dsp:nvSpPr>
      <dsp:spPr>
        <a:xfrm>
          <a:off x="2244423" y="60281"/>
          <a:ext cx="1553474" cy="950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Оплата труда, ГПХ</a:t>
          </a:r>
        </a:p>
      </dsp:txBody>
      <dsp:txXfrm>
        <a:off x="2471924" y="199413"/>
        <a:ext cx="1098472" cy="671792"/>
      </dsp:txXfrm>
    </dsp:sp>
    <dsp:sp modelId="{B0A46B23-5D3A-4694-863D-11F75EBFD89B}">
      <dsp:nvSpPr>
        <dsp:cNvPr id="0" name=""/>
        <dsp:cNvSpPr/>
      </dsp:nvSpPr>
      <dsp:spPr>
        <a:xfrm>
          <a:off x="3021403" y="966049"/>
          <a:ext cx="1531879" cy="1220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Соц. выплаты и иные</a:t>
          </a:r>
        </a:p>
      </dsp:txBody>
      <dsp:txXfrm>
        <a:off x="3245741" y="1144749"/>
        <a:ext cx="1083203" cy="862842"/>
      </dsp:txXfrm>
    </dsp:sp>
    <dsp:sp modelId="{FC023670-1398-4EED-AB16-794E4EAD3531}">
      <dsp:nvSpPr>
        <dsp:cNvPr id="0" name=""/>
        <dsp:cNvSpPr/>
      </dsp:nvSpPr>
      <dsp:spPr>
        <a:xfrm>
          <a:off x="3216207" y="2225471"/>
          <a:ext cx="1900216" cy="11467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Связь, коммун. услуги, ж/д </a:t>
          </a:r>
        </a:p>
      </dsp:txBody>
      <dsp:txXfrm>
        <a:off x="3494487" y="2393409"/>
        <a:ext cx="1343656" cy="810879"/>
      </dsp:txXfrm>
    </dsp:sp>
    <dsp:sp modelId="{CAA1301A-E90C-4CF5-AB03-B70A396C61B2}">
      <dsp:nvSpPr>
        <dsp:cNvPr id="0" name=""/>
        <dsp:cNvSpPr/>
      </dsp:nvSpPr>
      <dsp:spPr>
        <a:xfrm>
          <a:off x="2398683" y="3432259"/>
          <a:ext cx="1818198" cy="11686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Оплата до 100 </a:t>
          </a:r>
          <a:r>
            <a:rPr lang="ru-RU" sz="1800" b="1" kern="1200" dirty="0" err="1"/>
            <a:t>т.р</a:t>
          </a:r>
          <a:r>
            <a:rPr lang="ru-RU" sz="1800" b="1" kern="1200" dirty="0"/>
            <a:t>.</a:t>
          </a:r>
        </a:p>
      </dsp:txBody>
      <dsp:txXfrm>
        <a:off x="2664952" y="3603402"/>
        <a:ext cx="1285660" cy="826349"/>
      </dsp:txXfrm>
    </dsp:sp>
    <dsp:sp modelId="{8D0EC191-9045-4F7C-A0C6-C3B2D1B00F7F}">
      <dsp:nvSpPr>
        <dsp:cNvPr id="0" name=""/>
        <dsp:cNvSpPr/>
      </dsp:nvSpPr>
      <dsp:spPr>
        <a:xfrm>
          <a:off x="1537226" y="4539814"/>
          <a:ext cx="1473128" cy="9941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Страховые взносы</a:t>
          </a:r>
        </a:p>
      </dsp:txBody>
      <dsp:txXfrm>
        <a:off x="1752961" y="4685409"/>
        <a:ext cx="1041658" cy="7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DDF28-4D86-4F06-95ED-1498BFC65CB9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07F0-41DF-4165-9F4C-8FF2E6A74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5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75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0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79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4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5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01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2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0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9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82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60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5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09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5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5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80CA5-4CB2-4840-A130-CC9BFEDE0F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9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1DE9-EC65-4DC7-B712-2BF89C139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548D7-6CA7-4080-9188-ABCF90B71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646E-5756-4C29-985B-750E160A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8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2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0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4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4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9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727B4-1AB4-4EBE-935E-2DEAC982E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9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95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69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14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64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5216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9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13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3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9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2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59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5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2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28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9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4" indent="0">
              <a:buNone/>
              <a:defRPr sz="1500" b="1"/>
            </a:lvl2pPr>
            <a:lvl3pPr marL="685306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1" indent="0">
              <a:buNone/>
              <a:defRPr sz="1200" b="1"/>
            </a:lvl5pPr>
            <a:lvl6pPr marL="1713269" indent="0">
              <a:buNone/>
              <a:defRPr sz="1200" b="1"/>
            </a:lvl6pPr>
            <a:lvl7pPr marL="2055918" indent="0">
              <a:buNone/>
              <a:defRPr sz="1200" b="1"/>
            </a:lvl7pPr>
            <a:lvl8pPr marL="2398572" indent="0">
              <a:buNone/>
              <a:defRPr sz="1200" b="1"/>
            </a:lvl8pPr>
            <a:lvl9pPr marL="274122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54" indent="0">
              <a:buNone/>
              <a:defRPr sz="1500" b="1"/>
            </a:lvl2pPr>
            <a:lvl3pPr marL="685306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1" indent="0">
              <a:buNone/>
              <a:defRPr sz="1200" b="1"/>
            </a:lvl5pPr>
            <a:lvl6pPr marL="1713269" indent="0">
              <a:buNone/>
              <a:defRPr sz="1200" b="1"/>
            </a:lvl6pPr>
            <a:lvl7pPr marL="2055918" indent="0">
              <a:buNone/>
              <a:defRPr sz="1200" b="1"/>
            </a:lvl7pPr>
            <a:lvl8pPr marL="2398572" indent="0">
              <a:buNone/>
              <a:defRPr sz="1200" b="1"/>
            </a:lvl8pPr>
            <a:lvl9pPr marL="2741226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1D755-27AE-4E20-9643-F63C927EB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31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4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31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654" indent="0">
              <a:buNone/>
              <a:defRPr sz="900"/>
            </a:lvl2pPr>
            <a:lvl3pPr marL="685306" indent="0">
              <a:buNone/>
              <a:defRPr sz="800"/>
            </a:lvl3pPr>
            <a:lvl4pPr marL="1027961" indent="0">
              <a:buNone/>
              <a:defRPr sz="600"/>
            </a:lvl4pPr>
            <a:lvl5pPr marL="1370611" indent="0">
              <a:buNone/>
              <a:defRPr sz="600"/>
            </a:lvl5pPr>
            <a:lvl6pPr marL="1713269" indent="0">
              <a:buNone/>
              <a:defRPr sz="600"/>
            </a:lvl6pPr>
            <a:lvl7pPr marL="2055918" indent="0">
              <a:buNone/>
              <a:defRPr sz="600"/>
            </a:lvl7pPr>
            <a:lvl8pPr marL="2398572" indent="0">
              <a:buNone/>
              <a:defRPr sz="600"/>
            </a:lvl8pPr>
            <a:lvl9pPr marL="2741226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77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654" indent="0">
              <a:buNone/>
              <a:defRPr sz="2100"/>
            </a:lvl2pPr>
            <a:lvl3pPr marL="685306" indent="0">
              <a:buNone/>
              <a:defRPr sz="1800"/>
            </a:lvl3pPr>
            <a:lvl4pPr marL="1027961" indent="0">
              <a:buNone/>
              <a:defRPr sz="1500"/>
            </a:lvl4pPr>
            <a:lvl5pPr marL="1370611" indent="0">
              <a:buNone/>
              <a:defRPr sz="1500"/>
            </a:lvl5pPr>
            <a:lvl6pPr marL="1713269" indent="0">
              <a:buNone/>
              <a:defRPr sz="1500"/>
            </a:lvl6pPr>
            <a:lvl7pPr marL="2055918" indent="0">
              <a:buNone/>
              <a:defRPr sz="1500"/>
            </a:lvl7pPr>
            <a:lvl8pPr marL="2398572" indent="0">
              <a:buNone/>
              <a:defRPr sz="1500"/>
            </a:lvl8pPr>
            <a:lvl9pPr marL="274122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00"/>
            </a:lvl1pPr>
            <a:lvl2pPr marL="342654" indent="0">
              <a:buNone/>
              <a:defRPr sz="900"/>
            </a:lvl2pPr>
            <a:lvl3pPr marL="685306" indent="0">
              <a:buNone/>
              <a:defRPr sz="800"/>
            </a:lvl3pPr>
            <a:lvl4pPr marL="1027961" indent="0">
              <a:buNone/>
              <a:defRPr sz="600"/>
            </a:lvl4pPr>
            <a:lvl5pPr marL="1370611" indent="0">
              <a:buNone/>
              <a:defRPr sz="600"/>
            </a:lvl5pPr>
            <a:lvl6pPr marL="1713269" indent="0">
              <a:buNone/>
              <a:defRPr sz="600"/>
            </a:lvl6pPr>
            <a:lvl7pPr marL="2055918" indent="0">
              <a:buNone/>
              <a:defRPr sz="600"/>
            </a:lvl7pPr>
            <a:lvl8pPr marL="2398572" indent="0">
              <a:buNone/>
              <a:defRPr sz="600"/>
            </a:lvl8pPr>
            <a:lvl9pPr marL="2741226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8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83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91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1600" spc="-38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3740"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37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90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3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2EFE3-6D10-40D4-8172-A331DA802E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16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00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71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06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55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27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61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48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07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8247-F268-4CA0-AD80-4A696703D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5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AF4C6-3C09-4072-BDFB-06DE0536E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72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30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99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59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66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69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8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813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98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2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7B218-B4B5-4727-B903-3AF26DD96E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37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48156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A2458-1247-46DF-871A-C4970ABC98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A9B35-2EBB-4EAE-A9AD-9892DEC79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68187-FD91-4D29-A297-B57275F81D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7B230D-9886-4E4C-B3E8-481BF9B5DF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00658-05EC-4CEE-B8A1-7D0B898CE7F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1765" y="0"/>
            <a:ext cx="1957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E2BFE2-8B9B-4FD6-81FE-362088844102}"/>
              </a:ext>
            </a:extLst>
          </p:cNvPr>
          <p:cNvSpPr/>
          <p:nvPr userDrawn="1"/>
        </p:nvSpPr>
        <p:spPr>
          <a:xfrm>
            <a:off x="-4763" y="1588"/>
            <a:ext cx="136526" cy="6856412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3599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4" tIns="45690" rIns="91374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74" tIns="45690" rIns="91374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0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hf sldNum="0" hdr="0" ftr="0" dt="0"/>
  <p:txStyles>
    <p:titleStyle>
      <a:lvl1pPr algn="ctr" defTabSz="9137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4" indent="-342654" algn="l" defTabSz="9137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defTabSz="9137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8" indent="-228435" algn="l" defTabSz="9137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8" indent="-228435" algn="l" defTabSz="9137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9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9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32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04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4" tIns="45690" rIns="91374" bIns="456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374" tIns="45690" rIns="91374" bIns="456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0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74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5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hf sldNum="0" hdr="0" ftr="0" dt="0"/>
  <p:txStyles>
    <p:titleStyle>
      <a:lvl1pPr algn="ctr" defTabSz="68530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989" indent="-256989" algn="l" defTabSz="6853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11" indent="-214159" algn="l" defTabSz="68530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32" indent="-171329" algn="l" defTabSz="6853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86" indent="-171329" algn="l" defTabSz="68530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940" indent="-171329" algn="l" defTabSz="68530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94" indent="-171329" algn="l" defTabSz="6853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46" indent="-171329" algn="l" defTabSz="6853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99" indent="-171329" algn="l" defTabSz="6853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50" indent="-171329" algn="l" defTabSz="68530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54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6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1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1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69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18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72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26" algn="l" defTabSz="68530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65AFC7-66FF-447F-B7DC-A48B7067CE9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1" y="8"/>
            <a:ext cx="1957772" cy="5795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70800A-B281-40B5-A464-CAA9A0D3FE93}"/>
              </a:ext>
            </a:extLst>
          </p:cNvPr>
          <p:cNvSpPr/>
          <p:nvPr userDrawn="1"/>
        </p:nvSpPr>
        <p:spPr>
          <a:xfrm>
            <a:off x="-4688" y="1914"/>
            <a:ext cx="136768" cy="6856086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350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8425" y="0"/>
            <a:ext cx="2032000" cy="674688"/>
          </a:xfrm>
          <a:prstGeom prst="rect">
            <a:avLst/>
          </a:prstGeom>
          <a:solidFill>
            <a:srgbClr val="709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anchor="ctr"/>
          <a:lstStyle/>
          <a:p>
            <a:pPr marL="0" marR="0" lvl="0" indent="0" algn="ctr" defTabSz="91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316" y="0"/>
            <a:ext cx="90487" cy="6858000"/>
          </a:xfrm>
          <a:prstGeom prst="rect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anchor="ctr"/>
          <a:lstStyle/>
          <a:p>
            <a:pPr marL="0" marR="0" lvl="0" indent="0" algn="ctr" defTabSz="91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6" name="Прямоугольник 9"/>
          <p:cNvSpPr>
            <a:spLocks noChangeArrowheads="1"/>
          </p:cNvSpPr>
          <p:nvPr/>
        </p:nvSpPr>
        <p:spPr bwMode="auto">
          <a:xfrm>
            <a:off x="783165" y="6243410"/>
            <a:ext cx="2536108" cy="36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http://expert275.ru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1883" y="4950139"/>
            <a:ext cx="4473388" cy="40011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5539" y="1822974"/>
            <a:ext cx="7974957" cy="1200329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37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3165" y="1682183"/>
          <a:ext cx="7886700" cy="268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408682440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Новеллы казначейского сопровождения расчетов при выполнении ГОЗ в 2019 году. 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Особые требования к порядку ведения раздельного учета и распределения накладных расходов.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Порядок раскрытия структуры цены и представления Расходной декларации</a:t>
                      </a:r>
                      <a:endParaRPr 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0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1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988" y="1281323"/>
            <a:ext cx="8650023" cy="584775"/>
          </a:xfrm>
          <a:prstGeom prst="rect">
            <a:avLst/>
          </a:prstGeom>
          <a:noFill/>
          <a:ln>
            <a:noFill/>
          </a:ln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 5.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использования средств, предоставляемых отдельным юридическим лицам и индивидуальным предпринимателям</a:t>
            </a:r>
          </a:p>
        </p:txBody>
      </p:sp>
      <p:sp>
        <p:nvSpPr>
          <p:cNvPr id="7" name="TextBox 101"/>
          <p:cNvSpPr txBox="1">
            <a:spLocks noChangeArrowheads="1"/>
          </p:cNvSpPr>
          <p:nvPr/>
        </p:nvSpPr>
        <p:spPr bwMode="auto">
          <a:xfrm>
            <a:off x="2367176" y="124656"/>
            <a:ext cx="6656832" cy="10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ЗАКОН ОТ 29.11.2018 № 459-ФЗ</a:t>
            </a:r>
            <a:b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«О ФЕДЕРАЛЬНОМ БЮДЖЕТЕ НА 2019 ГОД И ПЛАНОВЫЙ ПЕРИОД 2020 И 2021 ГОДОВ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676" y="1907942"/>
            <a:ext cx="8902332" cy="923269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44735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Положения настоящего закона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части казначейского сопровождения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распространяются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средства, предоставляемые для выполнения государственного оборонного заказа: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42" y="2902741"/>
            <a:ext cx="2438400" cy="242887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806898" y="3396346"/>
            <a:ext cx="1604865" cy="13234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ая выноска 13"/>
          <p:cNvSpPr/>
          <p:nvPr/>
        </p:nvSpPr>
        <p:spPr>
          <a:xfrm>
            <a:off x="1281558" y="2992499"/>
            <a:ext cx="1909512" cy="761366"/>
          </a:xfrm>
          <a:prstGeom prst="wedgeRectCallout">
            <a:avLst>
              <a:gd name="adj1" fmla="val 61732"/>
              <a:gd name="adj2" fmla="val 40245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контрактам до 100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т.р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281558" y="3915105"/>
            <a:ext cx="1909512" cy="804679"/>
          </a:xfrm>
          <a:prstGeom prst="wedgeRectCallout">
            <a:avLst>
              <a:gd name="adj1" fmla="val 59280"/>
              <a:gd name="adj2" fmla="val -7177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Банковское сопровождение</a:t>
            </a:r>
          </a:p>
        </p:txBody>
      </p:sp>
      <p:pic>
        <p:nvPicPr>
          <p:cNvPr id="1026" name="Picture 2" descr="https://s.pfst.net/2015.12/1048750767567471d0fa915531b76876350c957819ca4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2" y="3841865"/>
            <a:ext cx="949191" cy="94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2.tgstat.com/public/images/channels/_0/8a/8a93359610b6c8db8d00ffe54220adc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5" y="2831105"/>
            <a:ext cx="1010752" cy="10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ая выноска 21"/>
          <p:cNvSpPr/>
          <p:nvPr/>
        </p:nvSpPr>
        <p:spPr>
          <a:xfrm>
            <a:off x="1290653" y="4929276"/>
            <a:ext cx="1909512" cy="804679"/>
          </a:xfrm>
          <a:prstGeom prst="wedgeRectCallout">
            <a:avLst>
              <a:gd name="adj1" fmla="val 68564"/>
              <a:gd name="adj2" fmla="val -55878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Внешняя разведка</a:t>
            </a:r>
          </a:p>
        </p:txBody>
      </p:sp>
      <p:pic>
        <p:nvPicPr>
          <p:cNvPr id="1036" name="Picture 12" descr="http://images-on-off.com/images/154/tamgdeuchatnashpionovstranagazetakultura-0e0b4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5" y="4929275"/>
            <a:ext cx="909990" cy="87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tributic.ru/files/products/Nakleyka_134-FSB_GERB.200x200.jpg?a00d58cf3999b3195e3cb7d3b81159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83" y="2932111"/>
            <a:ext cx="808919" cy="8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k.convdocs.org/pars_docs/refs/343/342708/342708_html_me38da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807" y="3877769"/>
            <a:ext cx="761469" cy="7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azan.aero/for-partners/disclosure-of-information/utilities/CommunLogo.gi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907" y="4852218"/>
            <a:ext cx="756348" cy="75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ая выноска 27"/>
          <p:cNvSpPr/>
          <p:nvPr/>
        </p:nvSpPr>
        <p:spPr>
          <a:xfrm flipH="1">
            <a:off x="5942692" y="2831211"/>
            <a:ext cx="2138526" cy="885955"/>
          </a:xfrm>
          <a:prstGeom prst="wedgeRectCallout">
            <a:avLst>
              <a:gd name="adj1" fmla="val 61732"/>
              <a:gd name="adj2" fmla="val 40245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ФСБ (контрразведка, борьба с терроризмом)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 flipH="1">
            <a:off x="5942694" y="3902244"/>
            <a:ext cx="2065817" cy="794899"/>
          </a:xfrm>
          <a:prstGeom prst="wedgeRectCallout">
            <a:avLst>
              <a:gd name="adj1" fmla="val 58570"/>
              <a:gd name="adj2" fmla="val -6790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РОСАТОМ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(разборка, утилизация, безопасность)</a:t>
            </a:r>
          </a:p>
        </p:txBody>
      </p:sp>
      <p:sp>
        <p:nvSpPr>
          <p:cNvPr id="30" name="Прямоугольная выноска 29"/>
          <p:cNvSpPr/>
          <p:nvPr/>
        </p:nvSpPr>
        <p:spPr>
          <a:xfrm flipH="1">
            <a:off x="5943604" y="4929275"/>
            <a:ext cx="2137617" cy="764071"/>
          </a:xfrm>
          <a:prstGeom prst="wedgeRectCallout">
            <a:avLst>
              <a:gd name="adj1" fmla="val 71087"/>
              <a:gd name="adj2" fmla="val -58670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Связь, коммуналка, Ж/Д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6303" y="5223675"/>
            <a:ext cx="351092" cy="526638"/>
          </a:xfrm>
          <a:prstGeom prst="rect">
            <a:avLst/>
          </a:prstGeom>
        </p:spPr>
      </p:pic>
      <p:pic>
        <p:nvPicPr>
          <p:cNvPr id="1044" name="Picture 20" descr="http://www.migservis.ru/upload/iblock/8e2/8e29fc30932035681629d499c41e81c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2" y="5811106"/>
            <a:ext cx="914561" cy="9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ая выноска 31"/>
          <p:cNvSpPr/>
          <p:nvPr/>
        </p:nvSpPr>
        <p:spPr>
          <a:xfrm>
            <a:off x="1281558" y="5935688"/>
            <a:ext cx="1909512" cy="737629"/>
          </a:xfrm>
          <a:prstGeom prst="wedgeRectCallout">
            <a:avLst>
              <a:gd name="adj1" fmla="val 97882"/>
              <a:gd name="adj2" fmla="val -83707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ФКП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1464" y="5872583"/>
            <a:ext cx="917790" cy="650802"/>
          </a:xfrm>
          <a:prstGeom prst="rect">
            <a:avLst/>
          </a:prstGeom>
        </p:spPr>
      </p:pic>
      <p:sp>
        <p:nvSpPr>
          <p:cNvPr id="35" name="Прямоугольная выноска 34"/>
          <p:cNvSpPr/>
          <p:nvPr/>
        </p:nvSpPr>
        <p:spPr>
          <a:xfrm flipH="1">
            <a:off x="4310746" y="5909246"/>
            <a:ext cx="3770473" cy="764071"/>
          </a:xfrm>
          <a:prstGeom prst="wedgeRectCallout">
            <a:avLst>
              <a:gd name="adj1" fmla="val 42875"/>
              <a:gd name="adj2" fmla="val -111180"/>
            </a:avLst>
          </a:prstGeom>
          <a:noFill/>
          <a:ln>
            <a:solidFill>
              <a:srgbClr val="892F4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решению Правительства РФ (субсидии)</a:t>
            </a:r>
          </a:p>
        </p:txBody>
      </p:sp>
    </p:spTree>
    <p:extLst>
      <p:ext uri="{BB962C8B-B14F-4D97-AF65-F5344CB8AC3E}">
        <p14:creationId xmlns:p14="http://schemas.microsoft.com/office/powerpoint/2010/main" val="138600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495448" y="5828962"/>
            <a:ext cx="8512366" cy="8820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22827" y="4763544"/>
            <a:ext cx="7584995" cy="953311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001" y="3563002"/>
            <a:ext cx="7007821" cy="1088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08680" y="2368926"/>
            <a:ext cx="7199134" cy="10625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8917" y="6292"/>
            <a:ext cx="6800523" cy="830936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РЕЖИМ ЛИЦЕВОГО СЧЕТА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040" y="1342942"/>
            <a:ext cx="7824018" cy="913876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-1559668" y="1303506"/>
          <a:ext cx="8086928" cy="555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1490360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923216" y="1569776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0999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23216" y="2411269"/>
            <a:ext cx="1996284" cy="954047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>
            <a:defPPr>
              <a:defRPr lang="ru-RU"/>
            </a:defPPr>
            <a:lvl1pPr algn="just">
              <a:defRPr sz="17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8300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8200</a:t>
            </a:r>
          </a:p>
        </p:txBody>
      </p:sp>
      <p:sp>
        <p:nvSpPr>
          <p:cNvPr id="45" name="Овал 44"/>
          <p:cNvSpPr/>
          <p:nvPr/>
        </p:nvSpPr>
        <p:spPr>
          <a:xfrm>
            <a:off x="305252" y="3469081"/>
            <a:ext cx="823156" cy="7159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265677">
            <a:off x="189458" y="3601763"/>
            <a:ext cx="1277383" cy="461665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Л/счет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6076496" y="1577485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2585849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06" y="3781767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4920158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06" y="4892517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01" y="5940129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6076496" y="2624778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7342" y="3582788"/>
            <a:ext cx="4444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9300   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9100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9200     Код 9610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9410     Код 9810-9815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8440" y="4974241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0888 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071902" y="4974243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419926" y="3726107"/>
            <a:ext cx="1465633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7863" y="5983562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0300 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6071902" y="5963681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0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495448" y="5828962"/>
            <a:ext cx="8512366" cy="882051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22827" y="4763544"/>
            <a:ext cx="7584995" cy="953311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00001" y="3563002"/>
            <a:ext cx="7007821" cy="1088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08680" y="2368926"/>
            <a:ext cx="7199134" cy="10625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3479" y="423156"/>
            <a:ext cx="6800523" cy="461604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РЕЖИМ ЛИЦЕВОГО СЧЕТА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5040" y="1342942"/>
            <a:ext cx="7824018" cy="913876"/>
          </a:xfrm>
          <a:prstGeom prst="roundRect">
            <a:avLst>
              <a:gd name="adj" fmla="val 50000"/>
            </a:avLst>
          </a:prstGeom>
          <a:noFill/>
          <a:ln>
            <a:solidFill>
              <a:srgbClr val="CC6600"/>
            </a:solidFill>
          </a:ln>
          <a:effectLst/>
          <a:scene3d>
            <a:camera prst="obliqueTop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-1559668" y="1303506"/>
          <a:ext cx="8086928" cy="555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1490360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Овал 44"/>
          <p:cNvSpPr/>
          <p:nvPr/>
        </p:nvSpPr>
        <p:spPr>
          <a:xfrm>
            <a:off x="305252" y="3469081"/>
            <a:ext cx="823156" cy="71593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 rot="730856">
            <a:off x="195443" y="3575386"/>
            <a:ext cx="1277383" cy="461665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Л/счет</a:t>
            </a:r>
          </a:p>
        </p:txBody>
      </p:sp>
      <p:pic>
        <p:nvPicPr>
          <p:cNvPr id="54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2585849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06" y="3781767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46" y="4920158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01" y="5940129"/>
            <a:ext cx="733973" cy="6048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923216" y="1569776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0100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3216" y="2592459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0100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5918" y="3781834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0200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23216" y="4915595"/>
            <a:ext cx="2631342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 0300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0944" y="6021853"/>
            <a:ext cx="3013430" cy="523160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3B4A1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Коды 0813-0815 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6228894" y="1605914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228895" y="2678292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228895" y="3887297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228895" y="5001785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228895" y="6075864"/>
            <a:ext cx="1813657" cy="46915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р/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68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Стрелка вправо 1039"/>
          <p:cNvSpPr/>
          <p:nvPr/>
        </p:nvSpPr>
        <p:spPr>
          <a:xfrm>
            <a:off x="162892" y="1801114"/>
            <a:ext cx="7772308" cy="4505037"/>
          </a:xfrm>
          <a:prstGeom prst="rightArrow">
            <a:avLst>
              <a:gd name="adj1" fmla="val 55370"/>
              <a:gd name="adj2" fmla="val 27400"/>
            </a:avLst>
          </a:prstGeom>
          <a:solidFill>
            <a:srgbClr val="FCFDF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7489" y="229562"/>
            <a:ext cx="6800523" cy="830936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РЕЖИМ ЛИЦЕВОГО СЧЕТА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окончательный расчет)</a:t>
            </a:r>
          </a:p>
        </p:txBody>
      </p:sp>
      <p:sp>
        <p:nvSpPr>
          <p:cNvPr id="40" name="Блок-схема: несколько документов 39">
            <a:extLst>
              <a:ext uri="{FF2B5EF4-FFF2-40B4-BE49-F238E27FC236}">
                <a16:creationId xmlns:a16="http://schemas.microsoft.com/office/drawing/2014/main" id="{7F042BAC-1554-49B8-80BE-982B283BE9B6}"/>
              </a:ext>
            </a:extLst>
          </p:cNvPr>
          <p:cNvSpPr/>
          <p:nvPr/>
        </p:nvSpPr>
        <p:spPr>
          <a:xfrm>
            <a:off x="4012501" y="5001386"/>
            <a:ext cx="1901577" cy="1719490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Документы - основания</a:t>
            </a:r>
          </a:p>
        </p:txBody>
      </p:sp>
      <p:sp>
        <p:nvSpPr>
          <p:cNvPr id="41" name="Блок-схема: документ 40">
            <a:extLst>
              <a:ext uri="{FF2B5EF4-FFF2-40B4-BE49-F238E27FC236}">
                <a16:creationId xmlns:a16="http://schemas.microsoft.com/office/drawing/2014/main" id="{13930432-EBAB-479D-B5EA-3EF29E268E16}"/>
              </a:ext>
            </a:extLst>
          </p:cNvPr>
          <p:cNvSpPr/>
          <p:nvPr/>
        </p:nvSpPr>
        <p:spPr>
          <a:xfrm>
            <a:off x="3936122" y="1822351"/>
            <a:ext cx="1977954" cy="1384904"/>
          </a:xfrm>
          <a:prstGeom prst="flowChartDocument">
            <a:avLst/>
          </a:prstGeom>
          <a:solidFill>
            <a:srgbClr val="F9FDD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8300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127541" y="1460715"/>
            <a:ext cx="4530209" cy="5260163"/>
            <a:chOff x="735664" y="1542547"/>
            <a:chExt cx="4158723" cy="4044131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860097" y="1557057"/>
              <a:ext cx="3566374" cy="4029621"/>
            </a:xfrm>
            <a:prstGeom prst="verticalScroll">
              <a:avLst>
                <a:gd name="adj" fmla="val 730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Головной исполнитель, исполнитель не привлекает для ПОСТАВКИ таких товаров (выполнения таких работ и оказания таких услуг) ИНЫХ исполнителей.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Оплата в полном объеме производится за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фактически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поставленный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товар (8300)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(выполненные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работы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оказанные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услуги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8200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))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при наличии подписанного обеими сторонами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акта приема- передачи 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(ТН, УПД..)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35664" y="1542547"/>
              <a:ext cx="4158723" cy="278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75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ГОС. КОНТРАКТ, КОНТРАКТ</a:t>
              </a:r>
            </a:p>
          </p:txBody>
        </p:sp>
      </p:grpSp>
      <p:sp>
        <p:nvSpPr>
          <p:cNvPr id="9" name="Блок-схема: документ 8"/>
          <p:cNvSpPr/>
          <p:nvPr/>
        </p:nvSpPr>
        <p:spPr>
          <a:xfrm>
            <a:off x="3974005" y="3426266"/>
            <a:ext cx="1940073" cy="1347930"/>
          </a:xfrm>
          <a:prstGeom prst="flowChartDocument">
            <a:avLst/>
          </a:prstGeom>
          <a:solidFill>
            <a:srgbClr val="F0F8F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Платежное поручение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8200 ***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8300 ***</a:t>
            </a:r>
          </a:p>
        </p:txBody>
      </p:sp>
      <p:cxnSp>
        <p:nvCxnSpPr>
          <p:cNvPr id="1042" name="Прямая со стрелкой 1041"/>
          <p:cNvCxnSpPr/>
          <p:nvPr/>
        </p:nvCxnSpPr>
        <p:spPr>
          <a:xfrm>
            <a:off x="2726267" y="6417733"/>
            <a:ext cx="1422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673215" y="4623318"/>
            <a:ext cx="0" cy="8720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 descr="https://png.pngtree.com/element_origin_min_pic/17/08/10/83f693ec1a75d37f2083dd2bfc557b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39" y="5238798"/>
            <a:ext cx="1122382" cy="10673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Шестиугольник 88"/>
          <p:cNvSpPr/>
          <p:nvPr/>
        </p:nvSpPr>
        <p:spPr>
          <a:xfrm rot="5400000">
            <a:off x="7706082" y="3043849"/>
            <a:ext cx="1611754" cy="1069246"/>
          </a:xfrm>
          <a:prstGeom prst="hexagon">
            <a:avLst>
              <a:gd name="adj" fmla="val 31915"/>
              <a:gd name="vf" fmla="val 11547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B4A1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0" name="Picture 18" descr="https://im0-tub-ru.yandex.net/i?id=c808611bd4e0dfb8ea17a46cd5c929fc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66" y="3126873"/>
            <a:ext cx="455175" cy="5137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8095028" y="3752200"/>
            <a:ext cx="847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ТОФК</a:t>
            </a:r>
          </a:p>
        </p:txBody>
      </p:sp>
      <p:sp>
        <p:nvSpPr>
          <p:cNvPr id="1048" name="Правая фигурная скобка 1047"/>
          <p:cNvSpPr/>
          <p:nvPr/>
        </p:nvSpPr>
        <p:spPr>
          <a:xfrm>
            <a:off x="6055062" y="2938156"/>
            <a:ext cx="1418870" cy="2174030"/>
          </a:xfrm>
          <a:prstGeom prst="rightBrace">
            <a:avLst>
              <a:gd name="adj1" fmla="val 14937"/>
              <a:gd name="adj2" fmla="val 48585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9" name="Овальная выноска 1038"/>
          <p:cNvSpPr/>
          <p:nvPr/>
        </p:nvSpPr>
        <p:spPr>
          <a:xfrm>
            <a:off x="5564481" y="4010184"/>
            <a:ext cx="896610" cy="374167"/>
          </a:xfrm>
          <a:prstGeom prst="wedgeEllipseCallout">
            <a:avLst>
              <a:gd name="adj1" fmla="val -73405"/>
              <a:gd name="adj2" fmla="val -1156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259н</a:t>
            </a:r>
          </a:p>
        </p:txBody>
      </p:sp>
      <p:cxnSp>
        <p:nvCxnSpPr>
          <p:cNvPr id="95" name="Прямая со стрелкой 94"/>
          <p:cNvCxnSpPr>
            <a:stCxn id="89" idx="0"/>
          </p:cNvCxnSpPr>
          <p:nvPr/>
        </p:nvCxnSpPr>
        <p:spPr>
          <a:xfrm>
            <a:off x="8511959" y="4384349"/>
            <a:ext cx="0" cy="809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TextBox 1050"/>
          <p:cNvSpPr txBox="1"/>
          <p:nvPr/>
        </p:nvSpPr>
        <p:spPr>
          <a:xfrm>
            <a:off x="8207459" y="6233067"/>
            <a:ext cx="10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р/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Овальная выноска 98"/>
          <p:cNvSpPr/>
          <p:nvPr/>
        </p:nvSpPr>
        <p:spPr>
          <a:xfrm>
            <a:off x="5564482" y="1305563"/>
            <a:ext cx="3482101" cy="1422191"/>
          </a:xfrm>
          <a:prstGeom prst="wedgeEllipseCallout">
            <a:avLst>
              <a:gd name="adj1" fmla="val -43948"/>
              <a:gd name="adj2" fmla="val 485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Составляются на всю сумму окончательного расчета на л/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 отсутствии аванса)</a:t>
            </a:r>
          </a:p>
        </p:txBody>
      </p:sp>
    </p:spTree>
    <p:extLst>
      <p:ext uri="{BB962C8B-B14F-4D97-AF65-F5344CB8AC3E}">
        <p14:creationId xmlns:p14="http://schemas.microsoft.com/office/powerpoint/2010/main" val="356371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03120" y="0"/>
            <a:ext cx="7040880" cy="7335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ts val="2500"/>
              </a:lnSpc>
              <a:spcBef>
                <a:spcPts val="0"/>
              </a:spcBef>
              <a:defRPr/>
            </a:pPr>
            <a:r>
              <a:rPr 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УСЛОВИЯ, ВКЛЮЧАЕМЫЕ В КОНТРАКТ </a:t>
            </a:r>
            <a:br>
              <a:rPr 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КАЗНАЧЕЙСКОМ СОПРОВОЖДЕНИИ </a:t>
            </a:r>
            <a:r>
              <a:rPr lang="ru-RU" sz="1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</a:t>
            </a:r>
            <a:r>
              <a:rPr lang="en-US" sz="1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866" y="733535"/>
          <a:ext cx="8979409" cy="612648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576072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8403337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2042160">
                <a:tc>
                  <a:txBody>
                    <a:bodyPr/>
                    <a:lstStyle/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2400" b="1" u="sng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Предметом договора является </a:t>
                      </a: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изготовление (производство) и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поставка продукции</a:t>
                      </a:r>
                      <a:r>
                        <a:rPr lang="ru-RU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Исполнитель</a:t>
                      </a:r>
                      <a:r>
                        <a:rPr lang="ru-RU" sz="1600" b="1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привлекает для исполнения работ по контракту </a:t>
                      </a:r>
                      <a:b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изготовлении продукции, выполнении работ,</a:t>
                      </a:r>
                      <a:r>
                        <a:rPr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оказании услуг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иных исполнителей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имеет право на перечисление с лицевого счета, открытого в Федеральном казначействе,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оплату </a:t>
                      </a:r>
                      <a:r>
                        <a:rPr lang="ru-RU" sz="1600" b="1" u="sng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фактически 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выполненные работы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(оказанные услуги, изготовленную и поставленную продукцию) на основании документов, подтверждающих исполнение обязательств по настоящему контракту, в т.ч. актов приема-передачи товара, подтверждающих факт поставки продукции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8097"/>
                  </a:ext>
                </a:extLst>
              </a:tr>
              <a:tr h="1798320">
                <a:tc rowSpan="2">
                  <a:txBody>
                    <a:bodyPr/>
                    <a:lstStyle/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pPr marL="0" algn="ctr" defTabSz="913740" rtl="0" eaLnBrk="1" latinLnBrk="0" hangingPunct="1"/>
                      <a:r>
                        <a:rPr lang="ru-RU" sz="2400" b="1" u="sng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Стороны  пришли к соглашению </a:t>
                      </a: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 размере прибыли, подлежащей перечислению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лицевого счета, открытого в Федеральном казначействе по данному контракту. Стороны договорились, что после исполнения контракта (договора) и представления в территориальный орган Федерального казначейства акта приема-передачи товара (акта выполненных работ, оказанных услуг) исполнитель имеет право на перечисление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суммы прибыли _____ руб., принятой в цене продукции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поставляемой по Контракту, с учетом уровня рентабельности не более 20%.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28514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Стороны договорились, что Исполнитель </a:t>
                      </a: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имеет право на возмещение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произведенных им расходов (части расходов), которые осуществлялись (будут осуществляться) за счет собственных средств (при отсутствии или недостаточности средств на лицевом счету, открытом в ТОФК по данному контракту.  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u="sng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Возмещение</a:t>
                      </a:r>
                      <a:r>
                        <a:rPr lang="ru-RU" sz="1600" b="1" u="none" kern="1200" baseline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произведенных расходов (части расходов) и перечисление с лицевого счета на расчетный счет Исполнителя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денежных средств осуществляется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после представления в ТОФК копий платежных поручений (реестров платежных поручений), подтверждающих оплату произведенных расходов, контракта, а также иных документов-оснований.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9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6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506331" y="1454489"/>
          <a:ext cx="8154955" cy="200888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94318">
                  <a:extLst>
                    <a:ext uri="{9D8B030D-6E8A-4147-A177-3AD203B41FA5}">
                      <a16:colId xmlns:a16="http://schemas.microsoft.com/office/drawing/2014/main" val="2926038673"/>
                    </a:ext>
                  </a:extLst>
                </a:gridCol>
                <a:gridCol w="6960637">
                  <a:extLst>
                    <a:ext uri="{9D8B030D-6E8A-4147-A177-3AD203B41FA5}">
                      <a16:colId xmlns:a16="http://schemas.microsoft.com/office/drawing/2014/main" val="1468144528"/>
                    </a:ext>
                  </a:extLst>
                </a:gridCol>
              </a:tblGrid>
              <a:tr h="2008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цены контракта </a:t>
                      </a:r>
                      <a:r>
                        <a:rPr lang="ru-RU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(сводная калькуляция</a:t>
                      </a:r>
                      <a:r>
                        <a:rPr lang="ru-RU" sz="1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основным элементам затрат) и (или) плановая калькуляция </a:t>
                      </a:r>
                      <a:r>
                        <a:rPr lang="ru-RU" sz="1800" b="1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приложении </a:t>
                      </a:r>
                      <a:r>
                        <a:rPr lang="ru-RU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контракту</a:t>
                      </a:r>
                      <a:r>
                        <a:rPr lang="ru-RU" sz="18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(как неотъемлемая часть контракта). </a:t>
                      </a:r>
                      <a:endParaRPr lang="ru-RU" sz="1800" b="1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sng" kern="1200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sng" kern="1200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939664"/>
                  </a:ext>
                </a:extLst>
              </a:tr>
            </a:tbl>
          </a:graphicData>
        </a:graphic>
      </p:graphicFrame>
      <p:pic>
        <p:nvPicPr>
          <p:cNvPr id="38" name="Picture 4" descr="http://m.gravitazia.ru/upload/medialibrary/ad9/shutterstock_111140282-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32" y="2664580"/>
            <a:ext cx="693740" cy="6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advokat.msk.ru/data/M_OK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2" y="1591216"/>
            <a:ext cx="628228" cy="7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Блок-схема: документ 39">
            <a:extLst>
              <a:ext uri="{FF2B5EF4-FFF2-40B4-BE49-F238E27FC236}">
                <a16:creationId xmlns:a16="http://schemas.microsoft.com/office/drawing/2014/main" id="{13930432-EBAB-479D-B5EA-3EF29E268E16}"/>
              </a:ext>
            </a:extLst>
          </p:cNvPr>
          <p:cNvSpPr/>
          <p:nvPr/>
        </p:nvSpPr>
        <p:spPr>
          <a:xfrm>
            <a:off x="506331" y="3972783"/>
            <a:ext cx="1953365" cy="1171765"/>
          </a:xfrm>
          <a:prstGeom prst="flowChartDocument">
            <a:avLst/>
          </a:prstGeom>
          <a:solidFill>
            <a:sysClr val="window" lastClr="FFFFFF"/>
          </a:solidFill>
          <a:ln w="762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СВЕДЕНИЯ</a:t>
            </a:r>
          </a:p>
        </p:txBody>
      </p:sp>
      <p:sp>
        <p:nvSpPr>
          <p:cNvPr id="41" name="Блок-схема: несколько документов 40">
            <a:extLst>
              <a:ext uri="{FF2B5EF4-FFF2-40B4-BE49-F238E27FC236}">
                <a16:creationId xmlns:a16="http://schemas.microsoft.com/office/drawing/2014/main" id="{7F042BAC-1554-49B8-80BE-982B283BE9B6}"/>
              </a:ext>
            </a:extLst>
          </p:cNvPr>
          <p:cNvSpPr/>
          <p:nvPr/>
        </p:nvSpPr>
        <p:spPr>
          <a:xfrm>
            <a:off x="3744294" y="3914430"/>
            <a:ext cx="1786611" cy="1230116"/>
          </a:xfrm>
          <a:prstGeom prst="flowChartMultidocument">
            <a:avLst/>
          </a:prstGeom>
          <a:solidFill>
            <a:sysClr val="window" lastClr="FFFFFF"/>
          </a:solidFill>
          <a:ln w="762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ПЛАТЕЖНЫЕ ПОРУЧЕНИЯ</a:t>
            </a:r>
          </a:p>
        </p:txBody>
      </p:sp>
      <p:sp>
        <p:nvSpPr>
          <p:cNvPr id="42" name="Блок-схема: несколько документов 41">
            <a:extLst>
              <a:ext uri="{FF2B5EF4-FFF2-40B4-BE49-F238E27FC236}">
                <a16:creationId xmlns:a16="http://schemas.microsoft.com/office/drawing/2014/main" id="{7F042BAC-1554-49B8-80BE-982B283BE9B6}"/>
              </a:ext>
            </a:extLst>
          </p:cNvPr>
          <p:cNvSpPr/>
          <p:nvPr/>
        </p:nvSpPr>
        <p:spPr>
          <a:xfrm>
            <a:off x="6774525" y="3914431"/>
            <a:ext cx="1786611" cy="1230116"/>
          </a:xfrm>
          <a:prstGeom prst="flowChartMultidocument">
            <a:avLst/>
          </a:prstGeom>
          <a:solidFill>
            <a:sysClr val="window" lastClr="FFFFFF"/>
          </a:solidFill>
          <a:ln w="762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Документы - основания</a:t>
            </a:r>
          </a:p>
        </p:txBody>
      </p:sp>
      <p:sp>
        <p:nvSpPr>
          <p:cNvPr id="43" name="Штриховая стрелка вправо 42"/>
          <p:cNvSpPr/>
          <p:nvPr/>
        </p:nvSpPr>
        <p:spPr>
          <a:xfrm>
            <a:off x="2644590" y="4261202"/>
            <a:ext cx="959224" cy="448235"/>
          </a:xfrm>
          <a:prstGeom prst="stripedRightArrow">
            <a:avLst/>
          </a:prstGeom>
          <a:solidFill>
            <a:srgbClr val="B8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Штриховая стрелка вправо 43"/>
          <p:cNvSpPr/>
          <p:nvPr/>
        </p:nvSpPr>
        <p:spPr>
          <a:xfrm>
            <a:off x="5656731" y="4261202"/>
            <a:ext cx="959224" cy="448235"/>
          </a:xfrm>
          <a:prstGeom prst="stripedRightArrow">
            <a:avLst/>
          </a:prstGeom>
          <a:solidFill>
            <a:srgbClr val="B8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5400000">
            <a:off x="588470" y="2581624"/>
            <a:ext cx="2059629" cy="344823"/>
          </a:xfrm>
          <a:prstGeom prst="stripedRightArrow">
            <a:avLst>
              <a:gd name="adj1" fmla="val 57556"/>
              <a:gd name="adj2" fmla="val 50000"/>
            </a:avLst>
          </a:prstGeom>
          <a:solidFill>
            <a:srgbClr val="B8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Блок-схема: документ 45">
            <a:extLst>
              <a:ext uri="{FF2B5EF4-FFF2-40B4-BE49-F238E27FC236}">
                <a16:creationId xmlns:a16="http://schemas.microsoft.com/office/drawing/2014/main" id="{C231F54E-D44B-4433-B2EE-FF2BC8F5718D}"/>
              </a:ext>
            </a:extLst>
          </p:cNvPr>
          <p:cNvSpPr/>
          <p:nvPr/>
        </p:nvSpPr>
        <p:spPr>
          <a:xfrm flipH="1">
            <a:off x="2779777" y="5537099"/>
            <a:ext cx="3127965" cy="1220800"/>
          </a:xfrm>
          <a:prstGeom prst="flowChartDocumen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раздельного учета</a:t>
            </a:r>
          </a:p>
        </p:txBody>
      </p:sp>
      <p:sp>
        <p:nvSpPr>
          <p:cNvPr id="47" name="Штриховая стрелка вправо 46"/>
          <p:cNvSpPr/>
          <p:nvPr/>
        </p:nvSpPr>
        <p:spPr>
          <a:xfrm rot="5400000">
            <a:off x="5468420" y="4719523"/>
            <a:ext cx="528619" cy="1057835"/>
          </a:xfrm>
          <a:prstGeom prst="stripedRightArrow">
            <a:avLst/>
          </a:prstGeom>
          <a:solidFill>
            <a:srgbClr val="B8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7667828" y="4862454"/>
            <a:ext cx="0" cy="5286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9" name="Блок-схема: документ 48"/>
          <p:cNvSpPr/>
          <p:nvPr/>
        </p:nvSpPr>
        <p:spPr>
          <a:xfrm>
            <a:off x="6544733" y="5540884"/>
            <a:ext cx="2285504" cy="1213233"/>
          </a:xfrm>
          <a:prstGeom prst="flowChartDocumen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РЕЕСТР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(первичные учетные документы)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167128" y="2913336"/>
            <a:ext cx="6154510" cy="808860"/>
          </a:xfrm>
          <a:prstGeom prst="rect">
            <a:avLst/>
          </a:prstGeom>
          <a:solidFill>
            <a:srgbClr val="FBFFFB">
              <a:alpha val="77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>
            <a:glow rad="63500">
              <a:srgbClr val="5B9BD5">
                <a:lumMod val="40000"/>
                <a:lumOff val="60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tIns="42336" rIns="0" bIns="423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Соответствие ИГК  </a:t>
            </a:r>
            <a:r>
              <a:rPr kumimoji="0" lang="ru-RU" sz="1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госконтракта</a:t>
            </a: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контракта, указанного в п/п, ИГК, указанному в договоре, реестре документов-оснований с приложением указанных в нем документов-оснований  (в случае указания данного реестра </a:t>
            </a:r>
            <a:b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платежном документе) и Сведениях</a:t>
            </a:r>
          </a:p>
        </p:txBody>
      </p:sp>
      <p:sp>
        <p:nvSpPr>
          <p:cNvPr id="51" name="Блок-схема: документ 50"/>
          <p:cNvSpPr/>
          <p:nvPr/>
        </p:nvSpPr>
        <p:spPr>
          <a:xfrm>
            <a:off x="475128" y="5537101"/>
            <a:ext cx="1984566" cy="1213233"/>
          </a:xfrm>
          <a:prstGeom prst="flowChartDocumen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lIns="91374" tIns="45690" rIns="91374" bIns="456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(актуализация кодов при необходимости)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480039" y="4885657"/>
            <a:ext cx="0" cy="5286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3" name="Прямая со стрелкой 52"/>
          <p:cNvCxnSpPr/>
          <p:nvPr/>
        </p:nvCxnSpPr>
        <p:spPr>
          <a:xfrm flipH="1">
            <a:off x="2167130" y="3463371"/>
            <a:ext cx="862311" cy="79783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5" name="Прямая со стрелкой 54"/>
          <p:cNvCxnSpPr/>
          <p:nvPr/>
        </p:nvCxnSpPr>
        <p:spPr>
          <a:xfrm>
            <a:off x="6992391" y="3419939"/>
            <a:ext cx="675439" cy="8710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8" name="Прямая со стрелкой 57"/>
          <p:cNvCxnSpPr/>
          <p:nvPr/>
        </p:nvCxnSpPr>
        <p:spPr>
          <a:xfrm>
            <a:off x="4637597" y="3762414"/>
            <a:ext cx="0" cy="5286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59" name="Прямоугольник 58"/>
          <p:cNvSpPr/>
          <p:nvPr/>
        </p:nvSpPr>
        <p:spPr>
          <a:xfrm>
            <a:off x="2349494" y="163945"/>
            <a:ext cx="67945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УСЛОВИЯ, ВКЛЮЧАЕМЫЕ В КОНТРАКТ ПРИ КАЗНАЧЕЙСКОМ СОПРОВОЖДЕНИИ в 201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году</a:t>
            </a:r>
          </a:p>
        </p:txBody>
      </p:sp>
      <p:sp>
        <p:nvSpPr>
          <p:cNvPr id="23" name="Штриховая стрелка вправо 46">
            <a:extLst>
              <a:ext uri="{FF2B5EF4-FFF2-40B4-BE49-F238E27FC236}">
                <a16:creationId xmlns:a16="http://schemas.microsoft.com/office/drawing/2014/main" id="{7E343FC4-DDB4-4F98-80A2-6A4B4C8083D8}"/>
              </a:ext>
            </a:extLst>
          </p:cNvPr>
          <p:cNvSpPr/>
          <p:nvPr/>
        </p:nvSpPr>
        <p:spPr>
          <a:xfrm rot="5400000">
            <a:off x="2927755" y="4664658"/>
            <a:ext cx="528619" cy="1057835"/>
          </a:xfrm>
          <a:prstGeom prst="stripedRightArrow">
            <a:avLst/>
          </a:prstGeom>
          <a:solidFill>
            <a:srgbClr val="B8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61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ereskedelmimarketing.hu/wp-content/uploads/2017/06/elegedettseg-meres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81" y="2633134"/>
            <a:ext cx="4790343" cy="3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164724" y="5850467"/>
            <a:ext cx="2045992" cy="849247"/>
          </a:xfrm>
          <a:prstGeom prst="wedgeRectCallout">
            <a:avLst>
              <a:gd name="adj1" fmla="val 70932"/>
              <a:gd name="adj2" fmla="val -5663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 контракта по ГОЗ с казначейским сопровождением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64724" y="4223576"/>
            <a:ext cx="2045992" cy="1526580"/>
          </a:xfrm>
          <a:prstGeom prst="wedgeRectCallout">
            <a:avLst>
              <a:gd name="adj1" fmla="val 72586"/>
              <a:gd name="adj2" fmla="val -154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Инвентаризация запаса (возможность закупки за счет собственных средств), уведомление исполнителей о КС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64724" y="1331565"/>
            <a:ext cx="2045992" cy="2760135"/>
          </a:xfrm>
          <a:prstGeom prst="wedgeRectCallout">
            <a:avLst>
              <a:gd name="adj1" fmla="val 93045"/>
              <a:gd name="adj2" fmla="val 317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Согласование и подписание контракта с обязательными условиями, в т.ч.: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структура цены</a:t>
            </a:r>
          </a:p>
          <a:p>
            <a:pPr marL="107950" marR="0" lvl="0" indent="-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право на возмещение, </a:t>
            </a:r>
          </a:p>
          <a:p>
            <a:pPr marL="107950" marR="0" lvl="0" indent="-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прибыли</a:t>
            </a:r>
          </a:p>
          <a:p>
            <a:pPr marL="107950" marR="0" lvl="0" indent="-107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изготовление и поставки без привлечения «иных» лиц и окончат. расчет по факту поставки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319869" y="1380068"/>
            <a:ext cx="3587089" cy="719669"/>
          </a:xfrm>
          <a:prstGeom prst="wedgeRectCallout">
            <a:avLst>
              <a:gd name="adj1" fmla="val -105"/>
              <a:gd name="adj2" fmla="val 149518"/>
            </a:avLst>
          </a:prstGeom>
          <a:solidFill>
            <a:srgbClr val="FDFEDA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Открытие лицевого счета в ТОФК, подключение к СУФД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ЗНАКОМСТВО с куратором ТОФК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018311" y="1380066"/>
            <a:ext cx="2980267" cy="1253068"/>
          </a:xfrm>
          <a:prstGeom prst="wedgeRectCallout">
            <a:avLst>
              <a:gd name="adj1" fmla="val -42097"/>
              <a:gd name="adj2" fmla="val 8158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Составление Сведений и утверждение у Заказчика (разрешение). Подача Сведений в ТОФК по укрупненным кодам. Актуализация при необходимости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256300" y="2711633"/>
            <a:ext cx="1760567" cy="3023889"/>
          </a:xfrm>
          <a:prstGeom prst="wedgeRectCallout">
            <a:avLst>
              <a:gd name="adj1" fmla="val -78733"/>
              <a:gd name="adj2" fmla="val -201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 Санкционирование платежей по детализированным кодам. Реестры на возмещение, платежи с л/с на л/с, перечисление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накл. расходов.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2. Окончательный расчет «одной платежкой».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3. Анализ данных раздельного учета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15201" y="5850467"/>
            <a:ext cx="1683376" cy="849247"/>
          </a:xfrm>
          <a:prstGeom prst="wedgeRectCallout">
            <a:avLst>
              <a:gd name="adj1" fmla="val -80609"/>
              <a:gd name="adj2" fmla="val -5215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Закрытие л/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сч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35" y="5578268"/>
            <a:ext cx="2156223" cy="106636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19681" y="394138"/>
            <a:ext cx="6800523" cy="415438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КАЗНАЧЕЙСКОЕ СОПРОВОЖДЕНИЕ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222261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6399303" y="5783093"/>
            <a:ext cx="1505" cy="32634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505678" y="374300"/>
            <a:ext cx="6772056" cy="74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КАЗНАЧЕЙСКОГО СОПРОВОЖДЕНИЯ СРЕДСТВ ГОЗ В 2019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1716" y="1269990"/>
            <a:ext cx="4931153" cy="369271"/>
          </a:xfrm>
          <a:prstGeom prst="rect">
            <a:avLst/>
          </a:prstGeom>
          <a:noFill/>
          <a:ln>
            <a:noFill/>
          </a:ln>
        </p:spPr>
        <p:txBody>
          <a:bodyPr wrap="square" lIns="91374" tIns="45690" rIns="91374" bIns="45690" rtlCol="0">
            <a:spAutoFit/>
          </a:bodyPr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КАЗНАЧЕЙСКОЕ СОПРОВОЖДЕНИЕ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96" y="2219711"/>
            <a:ext cx="1074964" cy="1251521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Субсидий и бюджетных инвестиций юридическим лицам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9527" y="2231301"/>
            <a:ext cx="1229635" cy="1245054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Взносов в уставные (складочные) капиталы, вкладов в имущество юридических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968" y="3740738"/>
            <a:ext cx="2410514" cy="643662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Авансовых платежей по контрактам (договорам), заключаемым в рамках полученных субсидий, бюджетных инвестиций, взносов (вкладов)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59605" y="2235959"/>
            <a:ext cx="1491746" cy="1235266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Средств, получаемых юридическими лицами по государственным контрактам (контрактам, договорам, соглашениям) в случаях, установленных Правительством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5137" y="3746906"/>
            <a:ext cx="3236575" cy="634910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Авансовых платежей по контрактам (договорам), заключаемым в рамках исполнения государственных контрактов, контрактов (договоров)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73" y="1566834"/>
            <a:ext cx="628434" cy="3567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147986" y="3487063"/>
            <a:ext cx="0" cy="23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7" idx="2"/>
          </p:cNvCxnSpPr>
          <p:nvPr/>
        </p:nvCxnSpPr>
        <p:spPr>
          <a:xfrm flipH="1">
            <a:off x="5314498" y="3456405"/>
            <a:ext cx="3890" cy="284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</p:cNvCxnSpPr>
          <p:nvPr/>
        </p:nvCxnSpPr>
        <p:spPr>
          <a:xfrm>
            <a:off x="604678" y="3471232"/>
            <a:ext cx="0" cy="224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8" idx="2"/>
          </p:cNvCxnSpPr>
          <p:nvPr/>
        </p:nvCxnSpPr>
        <p:spPr>
          <a:xfrm flipH="1">
            <a:off x="1834344" y="3476363"/>
            <a:ext cx="1" cy="226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196" y="1980111"/>
            <a:ext cx="8660754" cy="9077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0"/>
          </p:cNvCxnSpPr>
          <p:nvPr/>
        </p:nvCxnSpPr>
        <p:spPr>
          <a:xfrm>
            <a:off x="604685" y="1971453"/>
            <a:ext cx="1" cy="248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19970" y="1977925"/>
            <a:ext cx="6336" cy="27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161428" y="2000364"/>
            <a:ext cx="0" cy="183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14498" y="1977917"/>
            <a:ext cx="2" cy="259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0"/>
          </p:cNvCxnSpPr>
          <p:nvPr/>
        </p:nvCxnSpPr>
        <p:spPr>
          <a:xfrm flipH="1" flipV="1">
            <a:off x="8150510" y="1971450"/>
            <a:ext cx="1" cy="27112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564336" y="2242570"/>
            <a:ext cx="1172349" cy="1222188"/>
          </a:xfrm>
          <a:prstGeom prst="rect">
            <a:avLst/>
          </a:prstGeom>
          <a:solidFill>
            <a:schemeClr val="accent3">
              <a:lumMod val="75000"/>
              <a:alpha val="6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Расчетов по государственным контрактам по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ГОЗ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заключенным в 2017 году после 07.03.2017г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6" name="Прямая соединительная линия 45"/>
          <p:cNvCxnSpPr>
            <a:stCxn id="23" idx="2"/>
            <a:endCxn id="63" idx="0"/>
          </p:cNvCxnSpPr>
          <p:nvPr/>
        </p:nvCxnSpPr>
        <p:spPr>
          <a:xfrm flipH="1">
            <a:off x="7373020" y="3464758"/>
            <a:ext cx="777491" cy="13507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2" idx="0"/>
          </p:cNvCxnSpPr>
          <p:nvPr/>
        </p:nvCxnSpPr>
        <p:spPr>
          <a:xfrm>
            <a:off x="6705478" y="1971458"/>
            <a:ext cx="0" cy="26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75698" y="2013728"/>
            <a:ext cx="7788" cy="257728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3506" y="4591009"/>
            <a:ext cx="4131757" cy="1265040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Расчеты по государственным контрактам, заключаемым в соответствии с пунктом 2 части 1 статьи 93 Федерального закона № 44-ФЗ (закупка </a:t>
            </a:r>
            <a:r>
              <a:rPr kumimoji="0" lang="ru-RU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единственного поставщика (подрядчика, исполнителя), определенного указом или распоряжением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Президента РФ, либо в случаях, установленных поручениями Президента Росси либо постановлением или распоряжением Правительства Российской Федерации)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7968" y="6109433"/>
            <a:ext cx="4126282" cy="5954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Расчетов по контрактам (договорам), заключаемым в целях  исполнения государственных контактов</a:t>
            </a:r>
          </a:p>
        </p:txBody>
      </p:sp>
      <p:cxnSp>
        <p:nvCxnSpPr>
          <p:cNvPr id="29" name="Прямая соединительная линия 28"/>
          <p:cNvCxnSpPr>
            <a:stCxn id="31" idx="2"/>
            <a:endCxn id="35" idx="0"/>
          </p:cNvCxnSpPr>
          <p:nvPr/>
        </p:nvCxnSpPr>
        <p:spPr>
          <a:xfrm flipH="1">
            <a:off x="2141109" y="5856049"/>
            <a:ext cx="8274" cy="253384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333417" y="4606501"/>
            <a:ext cx="4403260" cy="1249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Расчеты по государственным контрактам на поставку товаров, выполнение работ, оказание услуг, заключаемых по государственному оборонному заказу </a:t>
            </a:r>
            <a:b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сумму более 100 тыс. рублей</a:t>
            </a: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33417" y="6088532"/>
            <a:ext cx="4403260" cy="6201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Расчеты по контрактам (договорам), заключаемым на сумму более 100 тыс. рублей  в целях  исполнения государственных контактов (контрактов) по ГОЗ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655134" y="2227914"/>
            <a:ext cx="1012597" cy="1228490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128480" rIns="91374" bIns="45690" rtlCol="0" anchor="t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Авансовых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платежей по гос. контрактам, заключенным  в 2017 году до 07.03.2017г. </a:t>
            </a: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сумму более</a:t>
            </a: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 млн.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35627" y="2224529"/>
            <a:ext cx="933764" cy="1231877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128480" rIns="91374" bIns="45690" rtlCol="0" anchor="t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Авансовых платежей по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гос.контрактам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размер которых составляет от 30% до 80% </a:t>
            </a: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202516" y="2015891"/>
            <a:ext cx="1" cy="19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6027369" y="3599832"/>
            <a:ext cx="2691301" cy="923058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 расчеты по ГОЗ в рамках их исполнения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717070" y="2231301"/>
            <a:ext cx="1202636" cy="1225102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128480" rIns="91374" bIns="45690" rtlCol="0" anchor="t"/>
          <a:lstStyle/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Авансовых платежей по государственным контрактам, заключенным после 07.03.2017г. , извещения по которым размещены в ЕИС до 07.03.2017</a:t>
            </a: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37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авая круглая скобка 52"/>
          <p:cNvSpPr/>
          <p:nvPr/>
        </p:nvSpPr>
        <p:spPr>
          <a:xfrm>
            <a:off x="8756368" y="2765387"/>
            <a:ext cx="258130" cy="3499590"/>
          </a:xfrm>
          <a:prstGeom prst="rightBracket">
            <a:avLst>
              <a:gd name="adj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91374" tIns="45690" rIns="91374" bIns="4569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/>
          <p:cNvCxnSpPr>
            <a:stCxn id="37" idx="3"/>
          </p:cNvCxnSpPr>
          <p:nvPr/>
        </p:nvCxnSpPr>
        <p:spPr>
          <a:xfrm flipV="1">
            <a:off x="8736685" y="5223530"/>
            <a:ext cx="277821" cy="77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202516" y="3472095"/>
            <a:ext cx="1" cy="268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0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474301" y="191554"/>
            <a:ext cx="642500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</a:t>
            </a:r>
          </a:p>
        </p:txBody>
      </p:sp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457201" y="1390226"/>
            <a:ext cx="8229600" cy="906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8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СТАТЬЯ 5 ФЕДЕРАЛЬНОГО ЗАКОНА ОТ 29.11.2018 Г. № 459 - ФЗ </a:t>
            </a:r>
            <a:b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ФЕДЕРАЛЬНОМ БЮДЖЕТЕ НА 2019 ГОД И НА ПЛАНОВЫЙ ПЕРИОД 2020 И 2021 ГОДОВ»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57207" y="2445911"/>
            <a:ext cx="8229601" cy="1302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8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ПРАВИТЕЛЬСТВА РОССИЙСКОЙ ФЕДЕРАЦИИ от 28.12.2018г. N 1702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УТВЕРЖДЕНИИ ПРАВИЛ КАЗНАЧЕЙСКОГО СОПРОВОЖДЕНИЯ СРЕДСТВ ГОСУДАРСТВЕННОГО ОБОРОННОГО ЗАКАЗА В ВАЛЮТЕ РОССИЙСКОЙ ФЕДЕРАЦИИ В СЛУЧАЯХ, ПРЕДУСМОТРЕННЫХ ФЕДЕРАЛЬНЫМ ЗАКОНОМ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ФЕДЕРАЛЬНОМ БЮДЖЕТЕ НА 2019 ГОД И НА ПЛАНОВЫЙ ПЕРИОД 2020 И 2021 ГОДОВ"</a:t>
            </a: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 rot="10800000" flipV="1">
            <a:off x="183048" y="5765647"/>
            <a:ext cx="8707176" cy="942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Министерства обороны Российской Федерации и Федерального казначейства от 11.08.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2015г.</a:t>
            </a:r>
            <a:b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№ 475/13н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порядка формирования идентификатора государственного контракта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государственному оборонному заказу»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225214" y="4604241"/>
            <a:ext cx="8674099" cy="1062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Правительства Российской Федерации от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.2017г №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249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3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казначейском сопровождении средств в валюте Российской Федерации, получаемых при осуществлении расчетов в целях исполнения государственных контрактов (контрактов) </a:t>
            </a:r>
            <a:b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государственному оборонному заказу»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976" y="1501393"/>
            <a:ext cx="190457" cy="7183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809" y="1484089"/>
            <a:ext cx="190457" cy="718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809" y="2593837"/>
            <a:ext cx="190457" cy="7183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014" y="2604482"/>
            <a:ext cx="190457" cy="718354"/>
          </a:xfrm>
          <a:prstGeom prst="rect">
            <a:avLst/>
          </a:prstGeom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457206" y="3870671"/>
            <a:ext cx="8229601" cy="594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B8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ПОСТАНОВЛЕНИЕ ПРАВИТЕЛЬСТВА РОССИЙСКОЙ ФЕДЕРАЦИИ от 24.01.2019г. N 27 О ВНЕСЕНИИ ИЗМЕНЕНИЙ В ПОСТАНОВЛЕНИЕ ПРАВИТЕЛЬСТВА ОТ 19.01.1998 Г. № 47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976" y="3683800"/>
            <a:ext cx="190457" cy="7183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8461" y="3660191"/>
            <a:ext cx="190457" cy="7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547256" y="176549"/>
            <a:ext cx="642500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10800000" flipV="1">
            <a:off x="124814" y="1611265"/>
            <a:ext cx="8860287" cy="1452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Министерства финансов Российской Федерации от  11.12.2018г. № 259н </a:t>
            </a:r>
            <a:b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Порядка осуществления территориальными органами Федерального казначейства санкционирования расходов, источником финансового обеспечения которых являются целевые средства, при казначейском сопровождении целевых средств в случаях, предусмотренных Федеральным законом </a:t>
            </a:r>
            <a:b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федеральном бюджете на 2019 год и на плановый период 2020 и 2021 годов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КОДЫ направлений расходования целевых средств, формы документов,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регламенты их представления и оформления!!!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ru-RU" altLang="ru-RU" sz="13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 rot="10800000" flipV="1">
            <a:off x="137654" y="3350454"/>
            <a:ext cx="8834607" cy="9652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Министерства финансов Российской Федерации от 27.12.2018 г. № 290н </a:t>
            </a:r>
          </a:p>
          <a:p>
            <a:pPr marL="358517" marR="0" lvl="0" indent="-358517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критериев приостановления операций по лицевым счетам, открытым в территориальных органах Федерального казначейства при казначейском сопровождении средств государственного оборонного заказа»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 rot="10800000" flipV="1">
            <a:off x="189023" y="4576027"/>
            <a:ext cx="8757548" cy="19724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Министерства финансов Российской Федерации от 16.01.2019 г. № 8н 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Порядка представления головным исполнителем (исполнителем) в территориальный орган Федерального казначейства выписки из государственного контракта на поставку товаров (выполнение работ, оказание услуг), заключенного в целях реализации государственного оборонного заказа, контракта (договора), заключенного в рамках исполнения указанного государственного контракта, и выписки из документа, подтверждающего возникновение денежного обязательства головного исполнителя (исполнителя), содержащих сведения, составляющие государственную тайну, а также форм данных выписок»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289" y="1302590"/>
            <a:ext cx="190457" cy="7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547256" y="176549"/>
            <a:ext cx="642500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 rot="10800000" flipV="1">
            <a:off x="214714" y="3906511"/>
            <a:ext cx="8757547" cy="1161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Федерального казначейства от 9.01.2019 г. № 1н 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форм документов, применяемых при осуществлении приостановления открытия (отказа в открытии) лицевых счетов, приостановления (отмены приостановления) операций по лицевым счетам и отказе в проведении приостановленной операции территориальными органами Федерального казначейства при казначейском сопровождении средств государственного оборонного заказа» 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 rot="10800000" flipV="1">
            <a:off x="214716" y="5238249"/>
            <a:ext cx="8757547" cy="1435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Федерального казначейства от 9.01.2019 г. № 2н 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Порядка предоставления информации об операциях на лицевых счетах, открытых 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головному исполнителю (исполнителю) в территориальных органах Федерального казначейства 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осуществления расчетов по государственным контрактам на поставку товаров (выполнение работ, оказание услуг), заключаемым в целях реализации государственного оборонного заказа, а также по контрактам (договорам), заключаемым в рамках исполнения указанных государственных контрактов» 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 rot="10800000" flipV="1">
            <a:off x="214712" y="1334665"/>
            <a:ext cx="8757548" cy="11223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Федерального Казначейства России от 17.12.2018 N 40н </a:t>
            </a:r>
            <a:b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"Об утверждении критериев приостановления открытия (отказа в открытии) лицевых счетов территориальными органами Федерального казначейства при казначейском сопровождении средств, получаемых при осуществлении расчетов в целях исполнения государственных контрактов (контрактов) по государственному оборонному заказу"</a:t>
            </a: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214714" y="2584945"/>
            <a:ext cx="8757547" cy="1193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Федерального казначейства России от 24.12.2018 N 42н </a:t>
            </a:r>
            <a:br>
              <a:rPr kumimoji="0" lang="ru-RU" altLang="ru-RU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Порядке открытия лицевых счетов территориальными органами Федерального казначейства юридическим лицам и индивидуальным предпринимателям при казначейском сопровождении целевых средств в случаях, предусмотренных Федеральным законом "О федеральном бюджете на 2019 год и на плановый период 2020 и 2021 годов» </a:t>
            </a:r>
            <a:endParaRPr kumimoji="0" lang="ru-RU" altLang="ru-RU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1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547256" y="176549"/>
            <a:ext cx="642500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 (разъяснения)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 rot="10800000" flipV="1">
            <a:off x="214713" y="3750907"/>
            <a:ext cx="8757547" cy="1289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Совместное письмо Минфин России и Федерального казначейства России от 21.02.2019 №  09-01-05/11480, № 07-04-05/22-3551 </a:t>
            </a:r>
            <a:b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применении Порядка ведения раздельного учета результатов финансово-хозяйственной деятельности…., утвержденным приказом Минфин России от 10.01.2019г. № 4н»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 rot="10800000" flipV="1">
            <a:off x="214710" y="5171501"/>
            <a:ext cx="8757550" cy="15745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Совместное письмо Минфин России и Федерального казначейства России от 4.03.2019г. № 09-02-09/13902, № 07-04-05/22-4227</a:t>
            </a:r>
          </a:p>
          <a:p>
            <a:pPr marL="358517" marR="0" lvl="0" indent="-358517" algn="ctr" defTabSz="1095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применении положений нормативных правовых актов, регулирующих вопросы казначейского сопровождения в 2019 году, в отношении целевых средств, предоставляемых на основании гос. контрактов, контрактов, заключенных до 01.01.2019г.»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 rot="10800000" flipV="1">
            <a:off x="214712" y="1334667"/>
            <a:ext cx="8757548" cy="1007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Письмо Федерального Казначейства России от 10.01.2019 N 07-04-05/22-173 </a:t>
            </a:r>
            <a:b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представлении Сведений об операциях с целевыми средствами"</a:t>
            </a:r>
            <a:endParaRPr kumimoji="0" lang="ru-RU" altLang="ru-RU" sz="1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0800000" flipV="1">
            <a:off x="214712" y="2425963"/>
            <a:ext cx="8757547" cy="1193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Совместное письмо Минфин России и Федерального казначейства России и от 07.02.2019 N 09-01-09/7196, № 07-04-05/22-2528 </a:t>
            </a:r>
            <a:b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"Об указании в платежном поручении детализированного кода направления расходования средств, соответствующего укрупненному коду направления расходования средств» </a:t>
            </a:r>
          </a:p>
        </p:txBody>
      </p:sp>
    </p:spTree>
    <p:extLst>
      <p:ext uri="{BB962C8B-B14F-4D97-AF65-F5344CB8AC3E}">
        <p14:creationId xmlns:p14="http://schemas.microsoft.com/office/powerpoint/2010/main" val="352312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9"/>
          <p:cNvSpPr txBox="1">
            <a:spLocks noChangeArrowheads="1"/>
          </p:cNvSpPr>
          <p:nvPr/>
        </p:nvSpPr>
        <p:spPr bwMode="auto">
          <a:xfrm rot="10800000" flipV="1">
            <a:off x="91440" y="1396150"/>
            <a:ext cx="8951976" cy="25633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Письмо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Минфина России N 09-01-09/31471, 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Казначейства России N 07-04-05/22-8713 от 26.04.2019 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 разъяснении положений Правил казначейского сопровождения средств государственного оборонного заказа в валюте Российской Федерации в случаях, предусмотренных Федеральным законом </a:t>
            </a:r>
            <a:b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 федеральном бюджете на 2019 год и на плановый период 2020 и 2021 годов", утв. Постановлением Правительства РФ от 28.12.2018 N 1702*</a:t>
            </a: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id="{E71294A3-8345-41A8-98F5-508F741358A3}"/>
              </a:ext>
            </a:extLst>
          </p:cNvPr>
          <p:cNvSpPr/>
          <p:nvPr/>
        </p:nvSpPr>
        <p:spPr>
          <a:xfrm flipH="1">
            <a:off x="2198338" y="5950399"/>
            <a:ext cx="637309" cy="6420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Звезда: 5 точек 9">
            <a:extLst>
              <a:ext uri="{FF2B5EF4-FFF2-40B4-BE49-F238E27FC236}">
                <a16:creationId xmlns:a16="http://schemas.microsoft.com/office/drawing/2014/main" id="{00B99BA7-B4AB-41EF-8686-5B1D775C9955}"/>
              </a:ext>
            </a:extLst>
          </p:cNvPr>
          <p:cNvSpPr/>
          <p:nvPr/>
        </p:nvSpPr>
        <p:spPr>
          <a:xfrm flipH="1">
            <a:off x="4420010" y="5950399"/>
            <a:ext cx="637309" cy="6420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95D731EC-56B4-4556-8105-AF4B7ECD4C26}"/>
              </a:ext>
            </a:extLst>
          </p:cNvPr>
          <p:cNvSpPr/>
          <p:nvPr/>
        </p:nvSpPr>
        <p:spPr>
          <a:xfrm flipH="1">
            <a:off x="5530846" y="5950399"/>
            <a:ext cx="637309" cy="6420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50123D5D-1FB0-4298-8534-A0952B863578}"/>
              </a:ext>
            </a:extLst>
          </p:cNvPr>
          <p:cNvSpPr/>
          <p:nvPr/>
        </p:nvSpPr>
        <p:spPr>
          <a:xfrm flipH="1">
            <a:off x="6641682" y="5950399"/>
            <a:ext cx="637309" cy="6420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01">
            <a:extLst>
              <a:ext uri="{FF2B5EF4-FFF2-40B4-BE49-F238E27FC236}">
                <a16:creationId xmlns:a16="http://schemas.microsoft.com/office/drawing/2014/main" id="{59BE4833-4D56-4466-ABD7-F0652E4E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875" y="163750"/>
            <a:ext cx="668712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КС ГОЗ В 2019 ГОДУ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(разъяснения о санкционировании накладных расходов)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D95C3C-B92B-4A18-B408-63D5E520B2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44" y="3959517"/>
            <a:ext cx="3325091" cy="2448012"/>
          </a:xfrm>
          <a:prstGeom prst="rect">
            <a:avLst/>
          </a:prstGeom>
        </p:spPr>
      </p:pic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id="{B15786B8-A2AA-4863-BCEC-96714C2311C7}"/>
              </a:ext>
            </a:extLst>
          </p:cNvPr>
          <p:cNvSpPr/>
          <p:nvPr/>
        </p:nvSpPr>
        <p:spPr>
          <a:xfrm flipH="1">
            <a:off x="3309174" y="5957642"/>
            <a:ext cx="637309" cy="642072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70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547256" y="176549"/>
            <a:ext cx="6425007" cy="98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63" tIns="32632" rIns="65263" bIns="3263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374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НОРМАТИВНОЕ ПРАВОВОЕ РЕГУЛИРОВАНИЕ КАЗНАЧЕЙСКОГО СОПРОВОЖДЕНИЯ ГОЗ </a:t>
            </a: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2019 ГОДУ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 rot="10800000" flipV="1">
            <a:off x="163342" y="2427310"/>
            <a:ext cx="8808918" cy="3992976"/>
          </a:xfrm>
          <a:prstGeom prst="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66" tIns="32633" rIns="65266" bIns="3263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lvl="0" algn="ctr" fontAlgn="auto">
              <a:spcBef>
                <a:spcPts val="0"/>
              </a:spcBef>
              <a:spcAft>
                <a:spcPts val="0"/>
              </a:spcAft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93596" marR="0" lvl="1" indent="-4762" algn="ctr" defTabSz="1095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59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Министерства финансов Российской Федерации  от 10 января 2019 г. № 4н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утверждении Порядка ведения раздельного учета результатов финансово-хозяйственной деятельности, распределения накладных расходов, раскрытия структуры цены  государственного (муниципального) контракта, контракта (договора) о поставке товаров, выполнении работ, оказании услуг, и проведения территориальными органами Федерального казначейства в случаях, установленных Правительством Российской Федерации, проверок при осуществлении казначейского сопровождения средств в соответствии с Федеральным законом «О федеральном бюджете на 2019 год и на плановый период 2020 и 2021 годов»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3596" marR="0" lvl="1" indent="-4762" algn="ctr" defTabSz="1095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5988" algn="l"/>
              </a:tabLst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3596" marR="0" lvl="1" indent="-4762" algn="ctr" defTabSz="10958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05988" algn="l"/>
              </a:tabLst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(зарегистрирован в Минюст России 12.02.2019г. № 53759)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35" y="1400885"/>
            <a:ext cx="1349050" cy="16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8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A54D2E-91A7-4DA9-82F4-2FA438ECB611}"/>
              </a:ext>
            </a:extLst>
          </p:cNvPr>
          <p:cNvSpPr/>
          <p:nvPr/>
        </p:nvSpPr>
        <p:spPr>
          <a:xfrm>
            <a:off x="1429079" y="3295603"/>
            <a:ext cx="6800523" cy="1384934"/>
          </a:xfrm>
          <a:prstGeom prst="rect">
            <a:avLst/>
          </a:prstGeom>
        </p:spPr>
        <p:txBody>
          <a:bodyPr wrap="square" lIns="91374" tIns="45690" rIns="91374" bIns="456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РЕЖИМ ЛИЦЕВОГО СЧЕТА ПРИ КАЗНАЧЕЙСКОМ СОПРОВОЖДЕНИИ РАСЧЕТОВ ПО ГОЗ</a:t>
            </a:r>
          </a:p>
        </p:txBody>
      </p:sp>
    </p:spTree>
    <p:extLst>
      <p:ext uri="{BB962C8B-B14F-4D97-AF65-F5344CB8AC3E}">
        <p14:creationId xmlns:p14="http://schemas.microsoft.com/office/powerpoint/2010/main" val="1474145059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1431</Words>
  <Application>Microsoft Office PowerPoint</Application>
  <PresentationFormat>Экран (4:3)</PresentationFormat>
  <Paragraphs>173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7_Тема Office</vt:lpstr>
      <vt:lpstr>4_Тема Office</vt:lpstr>
      <vt:lpstr>10_Тема Office</vt:lpstr>
      <vt:lpstr>6_Тема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УСЛОВИЯ, ВКЛЮЧАЕМЫЕ В КОНТРАКТ  ПРИ КАЗНАЧЕЙСКОМ СОПРОВОЖДЕНИИ в 2019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NB500</dc:creator>
  <cp:lastModifiedBy>Expert-001</cp:lastModifiedBy>
  <cp:revision>36</cp:revision>
  <dcterms:created xsi:type="dcterms:W3CDTF">2019-05-21T15:02:20Z</dcterms:created>
  <dcterms:modified xsi:type="dcterms:W3CDTF">2020-01-13T13:36:16Z</dcterms:modified>
</cp:coreProperties>
</file>