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95" r:id="rId1"/>
    <p:sldMasterId id="2147484253" r:id="rId2"/>
    <p:sldMasterId id="2147484280" r:id="rId3"/>
    <p:sldMasterId id="2147484500" r:id="rId4"/>
  </p:sldMasterIdLst>
  <p:notesMasterIdLst>
    <p:notesMasterId r:id="rId53"/>
  </p:notesMasterIdLst>
  <p:sldIdLst>
    <p:sldId id="2731" r:id="rId5"/>
    <p:sldId id="2575" r:id="rId6"/>
    <p:sldId id="1015" r:id="rId7"/>
    <p:sldId id="260" r:id="rId8"/>
    <p:sldId id="1023" r:id="rId9"/>
    <p:sldId id="1024" r:id="rId10"/>
    <p:sldId id="2532" r:id="rId11"/>
    <p:sldId id="892" r:id="rId12"/>
    <p:sldId id="893" r:id="rId13"/>
    <p:sldId id="894" r:id="rId14"/>
    <p:sldId id="2647" r:id="rId15"/>
    <p:sldId id="1026" r:id="rId16"/>
    <p:sldId id="280" r:id="rId17"/>
    <p:sldId id="1030" r:id="rId18"/>
    <p:sldId id="1027" r:id="rId19"/>
    <p:sldId id="1028" r:id="rId20"/>
    <p:sldId id="1064" r:id="rId21"/>
    <p:sldId id="1061" r:id="rId22"/>
    <p:sldId id="896" r:id="rId23"/>
    <p:sldId id="895" r:id="rId24"/>
    <p:sldId id="1029" r:id="rId25"/>
    <p:sldId id="2530" r:id="rId26"/>
    <p:sldId id="298" r:id="rId27"/>
    <p:sldId id="299" r:id="rId28"/>
    <p:sldId id="2418" r:id="rId29"/>
    <p:sldId id="2449" r:id="rId30"/>
    <p:sldId id="2419" r:id="rId31"/>
    <p:sldId id="2934" r:id="rId32"/>
    <p:sldId id="2520" r:id="rId33"/>
    <p:sldId id="2434" r:id="rId34"/>
    <p:sldId id="2435" r:id="rId35"/>
    <p:sldId id="2587" r:id="rId36"/>
    <p:sldId id="2933" r:id="rId37"/>
    <p:sldId id="2525" r:id="rId38"/>
    <p:sldId id="2522" r:id="rId39"/>
    <p:sldId id="2523" r:id="rId40"/>
    <p:sldId id="2935" r:id="rId41"/>
    <p:sldId id="305" r:id="rId42"/>
    <p:sldId id="2431" r:id="rId43"/>
    <p:sldId id="2442" r:id="rId44"/>
    <p:sldId id="2395" r:id="rId45"/>
    <p:sldId id="2396" r:id="rId46"/>
    <p:sldId id="2658" r:id="rId47"/>
    <p:sldId id="2657" r:id="rId48"/>
    <p:sldId id="1069" r:id="rId49"/>
    <p:sldId id="1076" r:id="rId50"/>
    <p:sldId id="2398" r:id="rId51"/>
    <p:sldId id="2424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1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4DFCB-12AD-4E56-9CA5-642C9BD6BEFA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75A12-AE4C-472D-90A3-85B755683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3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F0CB-0EFC-4DEF-934E-444EDCF8655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79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27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u="none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79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ru-RU" sz="2400" u="none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50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80CA5-4CB2-4840-A130-CC9BFEDE0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9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1DE9-EC65-4DC7-B712-2BF89C139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2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48D7-6CA7-4080-9188-ABCF90B71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58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646E-5756-4C29-985B-750E160A8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45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фотографией и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660900" y="2265363"/>
            <a:ext cx="4127500" cy="609832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359999" y="1044000"/>
            <a:ext cx="8428402" cy="1221364"/>
          </a:xfrm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64628202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01E768-FBF3-4DC1-A87D-1EAD7DB4898C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6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7EE25B-10A3-4E68-A3B8-0AC793DB56F1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39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4E6351-0E10-4F06-AE45-B3E10B8CD5FF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83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5E00B7-4356-4C98-987B-0F61E494F188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6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0A4F0-27DF-4E08-A175-F9B2DD1EB495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97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02B792-4C99-47DA-981C-2578206759E6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1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727B4-1AB4-4EBE-935E-2DEAC982E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644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C06FFE-5DF9-4FFD-B2E2-9C01F549D385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95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96758-3A17-4EDF-B83F-9E3523B9EBBF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44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F4F43-9831-4F7D-A3CF-CF5A57453D6F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95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B906B-F69D-49D0-BDB1-1C4D2581AD2C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76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172824-70FD-4528-AB8E-76FDFBF92BDD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72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FFFFC0-3546-476B-B680-463172DF9DC3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39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88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57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1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6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D755-27AE-4E20-9643-F63C927EB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91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52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038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35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12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98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64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20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фотографией и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660900" y="2265363"/>
            <a:ext cx="4127500" cy="609832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359999" y="1044000"/>
            <a:ext cx="8428402" cy="1221364"/>
          </a:xfrm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84759385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80CA5-4CB2-4840-A130-CC9BFEDE0F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171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727B4-1AB4-4EBE-935E-2DEAC982EB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7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2EFE3-6D10-40D4-8172-A331DA802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110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1D755-27AE-4E20-9643-F63C927EB1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60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2EFE3-6D10-40D4-8172-A331DA802E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565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AF4C6-3C09-4072-BDFB-06DE0536E97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525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7B218-B4B5-4727-B903-3AF26DD96E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64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A2458-1247-46DF-871A-C4970ABC983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765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FA9B35-2EBB-4EAE-A9AD-9892DEC790B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826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68187-FD91-4D29-A297-B57275F81DD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99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21DE9-EC65-4DC7-B712-2BF89C13927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071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548D7-6CA7-4080-9188-ABCF90B7107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006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646E-5756-4C29-985B-750E160A85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49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F4C6-3C09-4072-BDFB-06DE0536E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7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7B218-B4B5-4727-B903-3AF26DD96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3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2458-1247-46DF-871A-C4970ABC9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2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A9B35-2EBB-4EAE-A9AD-9892DEC79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5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8187-FD91-4D29-A297-B57275F81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11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7B230D-9886-4E4C-B3E8-481BF9B5D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1763" y="0"/>
            <a:ext cx="1957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-4763" y="1588"/>
            <a:ext cx="136526" cy="6856412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0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4397" r:id="rId13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15888"/>
            <a:ext cx="48244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D2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B2788A-0429-4D20-ACA2-50D7E4D7C6AD}" type="slidenum"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D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D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6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3D719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3D7195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3D7195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3D7195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3D7195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1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39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230D-9886-4E4C-B3E8-481BF9B5DF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1765" y="0"/>
            <a:ext cx="1957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-4763" y="1588"/>
            <a:ext cx="136526" cy="6856412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71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8425" y="0"/>
            <a:ext cx="2032000" cy="674688"/>
          </a:xfrm>
          <a:prstGeom prst="rect">
            <a:avLst/>
          </a:prstGeom>
          <a:solidFill>
            <a:srgbClr val="709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313" y="0"/>
            <a:ext cx="90487" cy="6858000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6" name="Прямоугольник 9"/>
          <p:cNvSpPr>
            <a:spLocks noChangeArrowheads="1"/>
          </p:cNvSpPr>
          <p:nvPr/>
        </p:nvSpPr>
        <p:spPr bwMode="auto">
          <a:xfrm>
            <a:off x="783164" y="6243404"/>
            <a:ext cx="2536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http://expert275.ru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5976" y="4814096"/>
            <a:ext cx="4473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2065" y="1918165"/>
            <a:ext cx="86319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Новый</a:t>
            </a:r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состав затрат, включаемых в цену продукции (приказ Минпромторга России № 334)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0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8139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Порядок определения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состава затрат, включаемых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цену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продукции, поставляемой в рамках ГОЗ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897428"/>
              </p:ext>
            </p:extLst>
          </p:nvPr>
        </p:nvGraphicFramePr>
        <p:xfrm>
          <a:off x="107504" y="756240"/>
          <a:ext cx="8979423" cy="615696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482367">
                  <a:extLst>
                    <a:ext uri="{9D8B030D-6E8A-4147-A177-3AD203B41FA5}">
                      <a16:colId xmlns:a16="http://schemas.microsoft.com/office/drawing/2014/main" val="2926038673"/>
                    </a:ext>
                  </a:extLst>
                </a:gridCol>
                <a:gridCol w="8497056">
                  <a:extLst>
                    <a:ext uri="{9D8B030D-6E8A-4147-A177-3AD203B41FA5}">
                      <a16:colId xmlns:a16="http://schemas.microsoft.com/office/drawing/2014/main" val="1468144528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Определена </a:t>
                      </a:r>
                      <a:r>
                        <a:rPr lang="ru-RU" sz="1600" b="1" u="sng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приоритетная</a:t>
                      </a:r>
                      <a:r>
                        <a:rPr lang="ru-RU" sz="1600" b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база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распределения ОПР и ОХР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основная заработная плата основных работников (база распределения – прямые затраты в соответствии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учётной политикой или</a:t>
                      </a:r>
                      <a:r>
                        <a:rPr lang="ru-RU" sz="1600" i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иным документом, </a:t>
                      </a:r>
                      <a:r>
                        <a:rPr lang="ru-RU" sz="1600" b="1" i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сформированным главным бухгалтером </a:t>
                      </a:r>
                      <a:r>
                        <a:rPr lang="ru-RU" sz="1600" i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или иным лицом, на которое </a:t>
                      </a:r>
                      <a:r>
                        <a:rPr lang="ru-RU" sz="1600" b="1" i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возложено ведение бух. учета</a:t>
                      </a:r>
                      <a:r>
                        <a:rPr lang="ru-RU" sz="1600" b="1" i="1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78097"/>
                  </a:ext>
                </a:extLst>
              </a:tr>
              <a:tr h="436042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Ограничена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возможность включения в цену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процентов по кредитам – в составе вспомогательных работ по контракту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только для </a:t>
                      </a:r>
                      <a:r>
                        <a:rPr lang="ru-RU" sz="1600" i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единственных поставщиков </a:t>
                      </a:r>
                      <a:br>
                        <a:rPr lang="ru-RU" sz="1600" i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i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согласованию с государственным заказчиком</a:t>
                      </a:r>
                      <a:r>
                        <a:rPr lang="ru-RU" sz="1600" i="1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Не включаются в цену единицы продукции.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608700"/>
                  </a:ext>
                </a:extLst>
              </a:tr>
              <a:tr h="458688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Расширен перечень затрат,</a:t>
                      </a: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относимых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статью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«Прочие прямые затраты»,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т.ч. затраты организации на получение и обслуживание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банковской гарантии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качестве обеспечения исполнения государственного контракта (контракта) в случае, </a:t>
                      </a:r>
                      <a:r>
                        <a:rPr lang="ru-RU" sz="160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если такие требования установлены гос.заказчиком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а также затрат по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спец. проверке и спец. исследованиям в области защиты информации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271061"/>
                  </a:ext>
                </a:extLst>
              </a:tr>
              <a:tr h="458688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НИОКР, выполняемые за счет собственных средств (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инициативные разработки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учитываются в себестоимости готовой продукции </a:t>
                      </a:r>
                      <a:r>
                        <a:rPr lang="ru-RU" sz="160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размере, согласованном с государственным заказчиком.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289897"/>
                  </a:ext>
                </a:extLst>
              </a:tr>
              <a:tr h="458688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Предусмотрен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порядок включения в статью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«Прочие прямые затраты» затрат на приобретение (включая фиксированный разовый и периодические платежи)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неисключительного права (неисключительная лицензия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на использование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программного обеспечения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необходимого для производства продукции.</a:t>
                      </a:r>
                      <a:endParaRPr lang="ru-RU" sz="1600" b="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19361"/>
                  </a:ext>
                </a:extLst>
              </a:tr>
              <a:tr h="414271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Предусмотрена возможность отнесения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статью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«Прочие прямые затраты»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 головного исполнителя на страхование риска случайной гибели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повреждения опытных образцов (комплексов, систем) при создании НТП.</a:t>
                      </a:r>
                      <a:endParaRPr lang="ru-RU" sz="16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374322"/>
                  </a:ext>
                </a:extLst>
              </a:tr>
            </a:tbl>
          </a:graphicData>
        </a:graphic>
      </p:graphicFrame>
      <p:pic>
        <p:nvPicPr>
          <p:cNvPr id="6" name="Picture 2" descr="http://cliparts.co/cliparts/dc4/5qX/dc45qXe9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6" y="3017198"/>
            <a:ext cx="396046" cy="3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liparts.co/cliparts/dc4/5qX/dc45qXe9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96712"/>
            <a:ext cx="396046" cy="3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kvadmetry.ru/wp-content/uploads/2017/09/plus-minus-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073">
            <a:off x="147540" y="1139421"/>
            <a:ext cx="354833" cy="5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happy-korova.ru/wp-content/uploads/2015/11/min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8" y="2092288"/>
            <a:ext cx="361578" cy="36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liparts.co/cliparts/dc4/5qX/dc45qXe9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0" y="5306554"/>
            <a:ext cx="396046" cy="3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liparts.co/cliparts/dc4/5qX/dc45qXe9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9568"/>
            <a:ext cx="396046" cy="3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9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8139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Порядок определения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состава затрат, включаемых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цену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продукции, поставляемой в рамках ГОЗ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805379"/>
              </p:ext>
            </p:extLst>
          </p:nvPr>
        </p:nvGraphicFramePr>
        <p:xfrm>
          <a:off x="107504" y="674470"/>
          <a:ext cx="8979423" cy="618353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482367">
                  <a:extLst>
                    <a:ext uri="{9D8B030D-6E8A-4147-A177-3AD203B41FA5}">
                      <a16:colId xmlns:a16="http://schemas.microsoft.com/office/drawing/2014/main" val="105619728"/>
                    </a:ext>
                  </a:extLst>
                </a:gridCol>
                <a:gridCol w="8497056">
                  <a:extLst>
                    <a:ext uri="{9D8B030D-6E8A-4147-A177-3AD203B41FA5}">
                      <a16:colId xmlns:a16="http://schemas.microsoft.com/office/drawing/2014/main" val="1686657924"/>
                    </a:ext>
                  </a:extLst>
                </a:gridCol>
              </a:tblGrid>
              <a:tr h="1565810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Административно-управленческие расходы (АУР) -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включаются расходы, связанные с управлением деятельностью организации в целом в соответствии с единой номенклатурой (прил. № 6 для ОХР и АУР) в случае, если учётной политикой организации данные затраты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признаются расходами отчетного периода, в котором они возникли,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предусмотрено отнесение указанных затрат на финансовый результат.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указанном случае статья калькуляции «Общехозяйственные затраты» </a:t>
                      </a:r>
                      <a:r>
                        <a:rPr lang="ru-RU" sz="1500" b="1" u="sng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применяется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500" b="1" i="1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446273"/>
                  </a:ext>
                </a:extLst>
              </a:tr>
              <a:tr h="1865376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ОХР (АУР) 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включаются в себестоимость продукции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пропорционально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базе распределения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выбранному организацией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показателю прямых затрат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характеризующему продукцию контракта и иную продукцию, выпускаемую организацией, </a:t>
                      </a:r>
                      <a:r>
                        <a:rPr lang="ru-RU" sz="1500" i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соответствии с учётной политикой организации или иным документом, сформированным главным бухгалтером или иным лицом, на которое в соответствии с законодательством Российской Федерации возложено ведение бухгалтерского учета организации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и утвержденным руководителем организации. В качестве такого показателя приоритетным является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основная заработная плата основных работников.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906960"/>
                  </a:ext>
                </a:extLst>
              </a:tr>
              <a:tr h="985780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ОПР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могут формироваться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каждому структурному подразделению (цеху) или по организации в целом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включаются в себестоимость продукции пропорционально базе распределения по выбранному организацией показателю прямых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характеризующему продукцию контракта и иную продукцию, выпускаемую организацией.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89145"/>
                  </a:ext>
                </a:extLst>
              </a:tr>
              <a:tr h="1657903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Коммерческие (внепроизводственные) затраты (КР) –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это затраты, связанные с непосредственной реализацией (сбытом), </a:t>
                      </a: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т.ч. с 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подготовкой продукции к транспортировке в соответствии с нормативно-технической документацией и условиями поставки</a:t>
                      </a:r>
                      <a:r>
                        <a:rPr lang="ru-RU" sz="1500" b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тару и упаковку продукции на складах готовой продукции включаются в тех случаях, когда затаривание и упаковка готовой продукции производится после ее сдачи на склад).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предусмотрена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распределения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КР (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определена 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возможная база распределения, отнесение только на основании первичных документов).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997873"/>
                  </a:ext>
                </a:extLst>
              </a:tr>
            </a:tbl>
          </a:graphicData>
        </a:graphic>
      </p:graphicFrame>
      <p:pic>
        <p:nvPicPr>
          <p:cNvPr id="5" name="Picture 6" descr="https://kvadmetry.ru/wp-content/uploads/2017/09/plus-minus-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073">
            <a:off x="141888" y="1272294"/>
            <a:ext cx="354833" cy="5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kvadmetry.ru/wp-content/uploads/2017/09/plus-minus-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073">
            <a:off x="141888" y="3443350"/>
            <a:ext cx="354833" cy="5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kvadmetry.ru/wp-content/uploads/2017/09/plus-minus-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073">
            <a:off x="177728" y="6026799"/>
            <a:ext cx="354833" cy="5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kvadmetry.ru/wp-content/uploads/2017/09/plus-minus-sign.jpg">
            <a:extLst>
              <a:ext uri="{FF2B5EF4-FFF2-40B4-BE49-F238E27FC236}">
                <a16:creationId xmlns:a16="http://schemas.microsoft.com/office/drawing/2014/main" id="{E53D10CF-04B8-434F-AF10-BACB2CFE3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073">
            <a:off x="203361" y="4812204"/>
            <a:ext cx="354833" cy="5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39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2263" y="111212"/>
            <a:ext cx="7031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ИЗМЕНЕНИЕ ПОРЯДКА ОПРЕДЕЛЕНИЯ СУММЫ ЗАТРАТ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088139"/>
              </p:ext>
            </p:extLst>
          </p:nvPr>
        </p:nvGraphicFramePr>
        <p:xfrm>
          <a:off x="179282" y="578715"/>
          <a:ext cx="8873278" cy="6169557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4501693">
                  <a:extLst>
                    <a:ext uri="{9D8B030D-6E8A-4147-A177-3AD203B41FA5}">
                      <a16:colId xmlns:a16="http://schemas.microsoft.com/office/drawing/2014/main" val="2926038673"/>
                    </a:ext>
                  </a:extLst>
                </a:gridCol>
                <a:gridCol w="4371585">
                  <a:extLst>
                    <a:ext uri="{9D8B030D-6E8A-4147-A177-3AD203B41FA5}">
                      <a16:colId xmlns:a16="http://schemas.microsoft.com/office/drawing/2014/main" val="1468144528"/>
                    </a:ext>
                  </a:extLst>
                </a:gridCol>
              </a:tblGrid>
              <a:tr h="347310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 (приказ №  200)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 (приказ № 334)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8097"/>
                  </a:ext>
                </a:extLst>
              </a:tr>
              <a:tr h="10570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на приобретение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 </a:t>
                      </a:r>
                      <a:r>
                        <a:rPr lang="ru-RU" sz="1600" b="1" strike="sng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управлению</a:t>
                      </a:r>
                      <a:r>
                        <a:rPr lang="ru-RU" sz="1600" strike="sng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организацией или ее  отдельными подразделениями </a:t>
                      </a:r>
                      <a:r>
                        <a:rPr lang="ru-RU" sz="1600" b="1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пределах норм, согласованных с заказчиком</a:t>
                      </a:r>
                      <a:endParaRPr lang="ru-RU" sz="1600" b="1" strike="sngStrike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(затраты на услуги по управлению </a:t>
                      </a:r>
                      <a:b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предусмотрены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19361"/>
                  </a:ext>
                </a:extLst>
              </a:tr>
              <a:tr h="12986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по оплате сотовой связи в </a:t>
                      </a:r>
                      <a:r>
                        <a:rPr lang="ru-RU" sz="1600" strike="sng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пределах установленных лимитов согласно внутреннему распорядительному документу  по предприятию (организации) </a:t>
                      </a:r>
                      <a:r>
                        <a:rPr lang="ru-RU" sz="1600" b="1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 согласованию с заказчиком</a:t>
                      </a:r>
                      <a:endParaRPr lang="ru-RU" sz="1600" b="1" strike="sngStrike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175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по оплате сотовой связи.</a:t>
                      </a:r>
                    </a:p>
                    <a:p>
                      <a:pPr marL="3175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374322"/>
                  </a:ext>
                </a:extLst>
              </a:tr>
              <a:tr h="12775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на юридические, информационные, консультационные и аудиторские услуги (включая "Интернет") в пределах норм, </a:t>
                      </a:r>
                      <a:r>
                        <a:rPr lang="ru-RU" sz="1600" b="1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согласованных с  заказчиком</a:t>
                      </a:r>
                      <a:endParaRPr lang="ru-RU" sz="1600" b="1" strike="sngStrike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юридические, информационные, консультационные </a:t>
                      </a:r>
                      <a:b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аудиторские услуги и Интернет</a:t>
                      </a:r>
                      <a:endParaRPr lang="ru-RU" sz="1600" b="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124026"/>
                  </a:ext>
                </a:extLst>
              </a:tr>
              <a:tr h="8154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Стоимость работ по ремонту ….  </a:t>
                      </a:r>
                      <a:r>
                        <a:rPr lang="ru-RU" sz="1600" b="1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Отчисления в ремонтный фонд  организации 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(в составе ОПР).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оплату работ и услуг сторонних организаций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753306"/>
                  </a:ext>
                </a:extLst>
              </a:tr>
              <a:tr h="1341119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материалы отражает величину затрат на приобретение материальных ресурсов …(</a:t>
                      </a:r>
                      <a:r>
                        <a:rPr lang="ru-RU" sz="1600" b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налога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добавленную стоимость)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поставляемую продукцию должны включаться в цену продукции без учета НДС, </a:t>
                      </a:r>
                      <a:r>
                        <a:rPr lang="ru-RU" sz="1400" b="1" i="1" u="sng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исключением случаев</a:t>
                      </a:r>
                      <a:r>
                        <a:rPr lang="ru-RU" sz="1400" i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когда продукция не подлежит налогообложению НДС или организация не признается налогоплательщиком указанного налога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58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37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524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 fontScale="25000" lnSpcReduction="20000"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3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235795" y="813598"/>
            <a:ext cx="8736418" cy="567146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/>
          <a:p>
            <a:pPr lvl="0"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Требуется  согласование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1455" y="1532390"/>
            <a:ext cx="4153325" cy="535531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Порядок, утв. Приказом  № 334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Согласовываются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только с </a:t>
            </a:r>
            <a:b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гос. заказчиком: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Размер, срок и периодичность предоставления кредита единственному поставщику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Нормы погашения затрат на подготовку и освоение производства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Затраты на инициативные НИОКР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Затраты по страхованию рисков (кроме риска случайной гибели опытных образцов при создании НТП)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35795" y="1519378"/>
            <a:ext cx="4336205" cy="535531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Порядок, утв. Приказом № 200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Согласование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14-ти показателей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Заказчиком, в т. ч.: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средний размер заработной платы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норматив ТЗР, ДЗП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ставка погашения затрат на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спец. оснастку и нормы списания пусковых расходов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отдельные нормы расходов в составе ОХЗ (Интернет, сотовая связь, юридические, консультационные, аудиторские услуги) и др.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порядок списания ОХР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командировочные расходы в составе ОХР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и сроки кредитов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затраты на ремонт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расходы на услуги по управлению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9C303B-B99A-40C3-B29A-1401CD12708D}"/>
              </a:ext>
            </a:extLst>
          </p:cNvPr>
          <p:cNvSpPr/>
          <p:nvPr/>
        </p:nvSpPr>
        <p:spPr>
          <a:xfrm>
            <a:off x="2118645" y="10732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Порядок определения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состава затрат, включаемых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цену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продукции, поставляемой в рамках ГОЗ </a:t>
            </a:r>
          </a:p>
        </p:txBody>
      </p:sp>
      <p:sp>
        <p:nvSpPr>
          <p:cNvPr id="2" name="Не равно 1">
            <a:extLst>
              <a:ext uri="{FF2B5EF4-FFF2-40B4-BE49-F238E27FC236}">
                <a16:creationId xmlns:a16="http://schemas.microsoft.com/office/drawing/2014/main" id="{17A33A5D-A700-4DBA-8DEB-3517A1384C69}"/>
              </a:ext>
            </a:extLst>
          </p:cNvPr>
          <p:cNvSpPr/>
          <p:nvPr/>
        </p:nvSpPr>
        <p:spPr>
          <a:xfrm>
            <a:off x="4247388" y="1599982"/>
            <a:ext cx="868680" cy="567146"/>
          </a:xfrm>
          <a:prstGeom prst="mathNotEqua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3247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1B65DC-87FD-463C-B830-768EC17886A0}"/>
              </a:ext>
            </a:extLst>
          </p:cNvPr>
          <p:cNvSpPr/>
          <p:nvPr/>
        </p:nvSpPr>
        <p:spPr>
          <a:xfrm>
            <a:off x="1472025" y="81091"/>
            <a:ext cx="6917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ПЕРЕЧЕНЬ ЗАТРАТ, РАЗМЕР КОТОРЫХ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ПОДЛЕЖИТ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СОГЛАСОВАНИЮ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ГОСУДАРСТВЕННЫМ ЗАКАЗЧИКОМ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42E687-C175-4181-8D6F-8E6C4AF7A1E0}"/>
              </a:ext>
            </a:extLst>
          </p:cNvPr>
          <p:cNvSpPr/>
          <p:nvPr/>
        </p:nvSpPr>
        <p:spPr>
          <a:xfrm>
            <a:off x="128016" y="757681"/>
            <a:ext cx="9015984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542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затраты на подготовку и освоение производства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включаются в себестоимость продукции по нормам погашения на единицу продукции, согласованным государственным заказчиком, исходя из общей суммы затрат, длительности периода их погашения и планового объема выпуска продукции; </a:t>
            </a:r>
          </a:p>
          <a:p>
            <a:pPr marL="0" marR="0" lvl="0" indent="542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 затрат на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инициативные НИОКР,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если ранее указанные затраты не были возмещены в соответствии с отдельным контрактом и результаты этих работ используются при производстве продукции;</a:t>
            </a:r>
          </a:p>
          <a:p>
            <a:pPr marL="0" marR="0" lvl="0" indent="542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затраты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страхование риска случайной гибели (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повреждения)  продукции;</a:t>
            </a:r>
          </a:p>
          <a:p>
            <a:pPr lvl="0" indent="542925" algn="just"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участие в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выставках</a:t>
            </a:r>
            <a:r>
              <a:rPr lang="ru-RU" sz="17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связанных </a:t>
            </a:r>
            <a:r>
              <a:rPr lang="ru-RU" sz="17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презентацией продукции </a:t>
            </a:r>
            <a:r>
              <a:rPr lang="ru-RU" sz="17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ГОЗ, перечень которых определен согласно ПП от 2.06.2007 г. № 339; 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542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размер, срок и периодичность предоставления кредита,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исходя из потребности организации в денежных средствах на производство продукции, с учетом предложенного государственным заказчиком размера аванса;</a:t>
            </a:r>
          </a:p>
          <a:p>
            <a:pPr marL="0" marR="0" lvl="0" indent="542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затраты интегрированной структуры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непосредственно связанные с исполнением государственного контракта на сервисное обслуживание вооружения, военной и специальной техники;</a:t>
            </a:r>
          </a:p>
          <a:p>
            <a:pPr marL="0" marR="0" lvl="0" indent="542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затраты 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устранению конструктивных недостатков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 т.ч. выявленных в процессе испытания и эксплуатации изделий, а также текущей модернизацией изделий, повышением надежности продукции, ее долговечности; </a:t>
            </a:r>
          </a:p>
          <a:p>
            <a:pPr marL="0" marR="0" lvl="0" indent="542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затраты на командировки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территорию иностранных государств </a:t>
            </a:r>
            <a:b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целях выполнения задач по требованию государственного заказчика;</a:t>
            </a:r>
          </a:p>
          <a:p>
            <a:pPr marL="0" marR="0" lvl="0" indent="542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затраты (состав и порядок учета) при использования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продуктов утилизации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продукции. </a:t>
            </a:r>
          </a:p>
        </p:txBody>
      </p:sp>
      <p:pic>
        <p:nvPicPr>
          <p:cNvPr id="2050" name="Picture 2" descr="http://www.5print.ru/images1/sog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503" y="81091"/>
            <a:ext cx="1209804" cy="64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92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0744" y="114187"/>
            <a:ext cx="88841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ИЗМЕНЕНИЕ ПОРЯДКА ОПРЕДЕЛЕНИЯ НАКЛАДНЫХ РАСХОДОВ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385828"/>
              </p:ext>
            </p:extLst>
          </p:nvPr>
        </p:nvGraphicFramePr>
        <p:xfrm>
          <a:off x="155448" y="658543"/>
          <a:ext cx="8884180" cy="611270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3896567">
                  <a:extLst>
                    <a:ext uri="{9D8B030D-6E8A-4147-A177-3AD203B41FA5}">
                      <a16:colId xmlns:a16="http://schemas.microsoft.com/office/drawing/2014/main" val="2926038673"/>
                    </a:ext>
                  </a:extLst>
                </a:gridCol>
                <a:gridCol w="4987613">
                  <a:extLst>
                    <a:ext uri="{9D8B030D-6E8A-4147-A177-3AD203B41FA5}">
                      <a16:colId xmlns:a16="http://schemas.microsoft.com/office/drawing/2014/main" val="1468144528"/>
                    </a:ext>
                  </a:extLst>
                </a:gridCol>
              </a:tblGrid>
              <a:tr h="421728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 (приказ №  200)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 (приказ № 334)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8097"/>
                  </a:ext>
                </a:extLst>
              </a:tr>
              <a:tr h="24700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Смета ОПР 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Другие расходы                    общепроизводственного назначения, не предусмотренные предыдущими статьями </a:t>
                      </a:r>
                      <a:endParaRPr lang="ru-RU" sz="1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Затраты, связанные с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подготовкой (переподготовкой)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основных работников с целью поддержания требуемой квалификации в случаях, когда законодательством РФ определены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минимальному уровню такой подготовки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а также затраты связанные с содержанием и эксплуатацией материально-технической базы, необходимой для подготовки (переподготовки) указанных работников.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19361"/>
                  </a:ext>
                </a:extLst>
              </a:tr>
              <a:tr h="75124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Содержание и эксплуатация имущества общепроизводственного назначения</a:t>
                      </a:r>
                      <a:endParaRPr lang="ru-RU" sz="1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175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оплату труда (основная и дополнительная заработная плата с отчислениями)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работников обслуживающих подразделений организации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ответственных за содержание и эксплуатацию производственных основных фондов.</a:t>
                      </a:r>
                      <a:endParaRPr lang="ru-RU" sz="17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374322"/>
                  </a:ext>
                </a:extLst>
              </a:tr>
              <a:tr h="135952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Содержание аппарата управления цеха  и  вспомогательных рабочих, занятых содержанием и эксплуатацией зданий и сооружений, обслуживанием оборудования цеха</a:t>
                      </a:r>
                      <a:endParaRPr lang="ru-RU" sz="1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Содержание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аппарата управления цеха  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части затраты на оплату труда (с отчислениями) работников управления производственных подразделений организации и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работников службы технического контроля.</a:t>
                      </a:r>
                      <a:endParaRPr lang="ru-RU" sz="1700" b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124026"/>
                  </a:ext>
                </a:extLst>
              </a:tr>
              <a:tr h="98880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Арендные </a:t>
                      </a:r>
                      <a:r>
                        <a:rPr lang="ru-RU" sz="1700" b="1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(лизинговые)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платежи за основные средства цехового назначения</a:t>
                      </a:r>
                      <a:endParaRPr lang="ru-RU" sz="1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</a:t>
                      </a: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аренду (финансовую аренду)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основных средств производственного  и </a:t>
                      </a:r>
                      <a:r>
                        <a:rPr lang="ru-RU" sz="1700" b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общехозяйственного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назначения.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82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788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5880" y="150495"/>
            <a:ext cx="88841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ИЗМЕНЕНИЕ ПОРЯДКА ОПРЕДЕЛЕНИЯ НАКЛАДНЫХ РАСХОДОВ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787848"/>
              </p:ext>
            </p:extLst>
          </p:nvPr>
        </p:nvGraphicFramePr>
        <p:xfrm>
          <a:off x="205845" y="658543"/>
          <a:ext cx="8884180" cy="6151968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3738834">
                  <a:extLst>
                    <a:ext uri="{9D8B030D-6E8A-4147-A177-3AD203B41FA5}">
                      <a16:colId xmlns:a16="http://schemas.microsoft.com/office/drawing/2014/main" val="2926038673"/>
                    </a:ext>
                  </a:extLst>
                </a:gridCol>
                <a:gridCol w="5145346">
                  <a:extLst>
                    <a:ext uri="{9D8B030D-6E8A-4147-A177-3AD203B41FA5}">
                      <a16:colId xmlns:a16="http://schemas.microsoft.com/office/drawing/2014/main" val="1468144528"/>
                    </a:ext>
                  </a:extLst>
                </a:gridCol>
              </a:tblGrid>
              <a:tr h="4217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 (приказ №  200)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 (приказ № 334)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8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Амортизация, начисленная по установленным нормам на основные средства, в т.ч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здания и сооружения, помещения организаций общественного питания, помещения и инвентарь здравпунктов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….. 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Начисление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амортизации основных средств общехозяйственного назначения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в порядке и по нормам, установленным законодательством Российской Федерации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19361"/>
                  </a:ext>
                </a:extLst>
              </a:tr>
              <a:tr h="751243">
                <a:tc>
                  <a:txBody>
                    <a:bodyPr/>
                    <a:lstStyle/>
                    <a:p>
                      <a:r>
                        <a:rPr lang="ru-RU" sz="17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подготовку и переподготовку  кадров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175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подготовку и переподготовку работников организации.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по подбору и найму работников</a:t>
                      </a:r>
                    </a:p>
                  </a:txBody>
                  <a:tcPr marL="6350" marR="63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374322"/>
                  </a:ext>
                </a:extLst>
              </a:tr>
              <a:tr h="569429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охрану труда ………..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приобретение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медикаментов и лекарств для комплектования аптечек 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первой медицинской помощи, а также приобретение и оформление справочников, плакатов ….</a:t>
                      </a:r>
                      <a:endParaRPr lang="ru-RU" sz="1700" b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124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получение гарантии в качестве обеспечения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исполнения контракта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составе сметы ОХР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организации на получение и обслуживание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банковской гарантии 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качестве обеспечения исполнения государственного контракта (контракта), в случае, если такие </a:t>
                      </a:r>
                      <a:r>
                        <a:rPr lang="ru-RU" sz="170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установлены государственным заказчиком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(в составе статьи «Прочие прямые затраты»)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753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612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864" y="141351"/>
            <a:ext cx="8884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ПОРЯДОК</a:t>
            </a:r>
            <a:r>
              <a:rPr kumimoji="0" lang="ru-RU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ВКЛЮЧЕНИЯ ЗАТРАТ НА КОМАНДИРОВКИ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037140"/>
              </p:ext>
            </p:extLst>
          </p:nvPr>
        </p:nvGraphicFramePr>
        <p:xfrm>
          <a:off x="128016" y="658542"/>
          <a:ext cx="8962009" cy="6199457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3823286">
                  <a:extLst>
                    <a:ext uri="{9D8B030D-6E8A-4147-A177-3AD203B41FA5}">
                      <a16:colId xmlns:a16="http://schemas.microsoft.com/office/drawing/2014/main" val="2926038673"/>
                    </a:ext>
                  </a:extLst>
                </a:gridCol>
                <a:gridCol w="5138723">
                  <a:extLst>
                    <a:ext uri="{9D8B030D-6E8A-4147-A177-3AD203B41FA5}">
                      <a16:colId xmlns:a16="http://schemas.microsoft.com/office/drawing/2014/main" val="1468144528"/>
                    </a:ext>
                  </a:extLst>
                </a:gridCol>
              </a:tblGrid>
              <a:tr h="4271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 (приказ №  200)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 (приказ № 334)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8097"/>
                  </a:ext>
                </a:extLst>
              </a:tr>
              <a:tr h="1172992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служебные командировки работников, непосредственно связанные с производством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конкретной продукции (в составе статьи Прочие производственные затраты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Отдельная статья калькуляции «Затраты на командировки»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включаются затраты на служебные командировки основных работников, непосредственно связанные с производством продукции и авторским сопровождением изготовления продукции (п. 21 Пр.№ 334)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19361"/>
                  </a:ext>
                </a:extLst>
              </a:tr>
              <a:tr h="86431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на оплату командировок, непосредственно связанных с заготовкой материалов (в составе ТЗР)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175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командировки, за исключением связанных с согласованием общих условий поставки и спецификаций, оформлением договоров на поставку материалов (в составе ТЗР)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374322"/>
                  </a:ext>
                </a:extLst>
              </a:tr>
              <a:tr h="138907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Запрет на включение расходов по зарубежным командировкам в ОХР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Специальные надбавки к заработной плате основных работников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выполнении работ, оказании услуг в командировках на территорию иностранных государств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необходимость которых определена требованиями государственного заказчика (заказчика) (в составе ФОТ);</a:t>
                      </a:r>
                      <a:endParaRPr lang="ru-RU" sz="1400" b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124026"/>
                  </a:ext>
                </a:extLst>
              </a:tr>
              <a:tr h="74083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Командировочные расходы в составе затрат на подготовку и освоение производства и специальных затрат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командировки (в составе затрат на подготовку и освоение производства и специальных затрат)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753306"/>
                  </a:ext>
                </a:extLst>
              </a:tr>
              <a:tr h="1605148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на оплату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командировок, связанных с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организацией, управлением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    обслуживанием производства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пределах норм, утверждаемых внутренним распорядительным документом предприятия </a:t>
                      </a:r>
                      <a:r>
                        <a:rPr lang="ru-RU" sz="1400" b="1" strike="sng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согласованию с заказчиком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(в составе ОХР)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оплату командировок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связанных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управлением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организацией ремонта, содержания и эксплуатации основных фондов общехозяйственного, общепроизводственного и производственного назначения (в составе ОХР или АУР)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192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191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E4969AB-51C6-4589-8F16-48AFB9DE8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676986"/>
              </p:ext>
            </p:extLst>
          </p:nvPr>
        </p:nvGraphicFramePr>
        <p:xfrm>
          <a:off x="182880" y="804672"/>
          <a:ext cx="8851392" cy="592531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85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846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Представительские затраты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03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Затраты на капитальные вложения - </a:t>
                      </a:r>
                      <a:r>
                        <a:rPr lang="ru-RU" sz="1400" b="1" u="non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создание и/или приобретение ОС и НМА, в т.ч. достройка, дооборудование, реконструкции, модернизации, техническое перевооружение объектов ОС</a:t>
                      </a:r>
                      <a:r>
                        <a:rPr lang="ru-RU" sz="1400" b="1" u="non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увеличивающие стоимость амортизируемого имущества;</a:t>
                      </a:r>
                      <a:endParaRPr lang="en-US" sz="14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01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Затраты на участие в выставках,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кроме</a:t>
                      </a:r>
                      <a:r>
                        <a:rPr lang="ru-RU" sz="1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u="non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связанных с ГОЗ, по решению Правительства РФ</a:t>
                      </a:r>
                      <a:endParaRPr lang="en-US" sz="1400" b="1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933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Затраты на содержание состоящих на балансе обслуживающих производств и хозяйств, не связанных</a:t>
                      </a:r>
                      <a:r>
                        <a:rPr lang="ru-RU" sz="1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производством (выполнением работ,</a:t>
                      </a:r>
                      <a:r>
                        <a:rPr lang="ru-RU" sz="1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оказанием услуг)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96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Затраты на рекламу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96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Затраты на сувенирную продукцию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93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7.Затраты на участие в симпозиумах, семинарах, конференциях, </a:t>
                      </a:r>
                      <a:b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связанных с ГОЗ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203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Затраты на командировки в иностранные государства,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исключением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кооперации по поставкам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соответствии с ГК и НТД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договорам о развитии ВТС; по требованию гос. заказчика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136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Затраты на добровольное медицинское и пенсионное страхование:</a:t>
                      </a:r>
                      <a:r>
                        <a:rPr lang="ru-RU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размере,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превышающем 3 % (по каждому виду) от</a:t>
                      </a:r>
                      <a:r>
                        <a:rPr lang="ru-RU" sz="1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оплаты труда,</a:t>
                      </a:r>
                      <a:r>
                        <a:rPr lang="ru-RU" sz="1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это приведёт к увеличению цены более чем на 0,5 % от цены, не включающей такие затраты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937">
                <a:tc>
                  <a:txBody>
                    <a:bodyPr/>
                    <a:lstStyle/>
                    <a:p>
                      <a:pPr algn="just"/>
                      <a:r>
                        <a:rPr lang="ru-RU" sz="1400" b="1" u="non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Затраты на оплату имущества (в</a:t>
                      </a:r>
                      <a:r>
                        <a:rPr lang="ru-RU" sz="14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u="non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т.ч. начисление амортизации), по договорам лизинга, если организация выступает продавцом и лизингополучателем </a:t>
                      </a:r>
                      <a:endParaRPr lang="en-US" sz="1400" b="1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3937">
                <a:tc>
                  <a:txBody>
                    <a:bodyPr/>
                    <a:lstStyle/>
                    <a:p>
                      <a:pPr algn="just"/>
                      <a:r>
                        <a:rPr lang="ru-RU" sz="1400" b="1" u="non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Затраты на денежное довольствие военнослужащих, за исключением установленных законодательством РФ</a:t>
                      </a:r>
                      <a:endParaRPr lang="en-US" sz="1400" b="1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6717DDB-2170-4E3F-9BEA-078D50FE8503}"/>
              </a:ext>
            </a:extLst>
          </p:cNvPr>
          <p:cNvSpPr txBox="1">
            <a:spLocks/>
          </p:cNvSpPr>
          <p:nvPr/>
        </p:nvSpPr>
        <p:spPr>
          <a:xfrm>
            <a:off x="2196904" y="0"/>
            <a:ext cx="6581336" cy="704088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ПЕРЕЧЕНЬ ЗАТРАТ,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 ПОДЛЕЖАЩИХ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ВКЛЮЧЕНИЮ В СЕБЕСТОИМОСТЬ ПРОДУКЦИИ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42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960" y="17739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УТОЧНЕНИЕ ПЕРЕЧНЯ ЗАТРАТ,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«ИСКЛЮЧАЕМЫХ»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СЕБЕСТОИМОСТИ ПРОДУКЦИИ ГОЗ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700564"/>
              </p:ext>
            </p:extLst>
          </p:nvPr>
        </p:nvGraphicFramePr>
        <p:xfrm>
          <a:off x="231057" y="718716"/>
          <a:ext cx="8836089" cy="6101637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474668">
                  <a:extLst>
                    <a:ext uri="{9D8B030D-6E8A-4147-A177-3AD203B41FA5}">
                      <a16:colId xmlns:a16="http://schemas.microsoft.com/office/drawing/2014/main" val="2926038673"/>
                    </a:ext>
                  </a:extLst>
                </a:gridCol>
                <a:gridCol w="8361421">
                  <a:extLst>
                    <a:ext uri="{9D8B030D-6E8A-4147-A177-3AD203B41FA5}">
                      <a16:colId xmlns:a16="http://schemas.microsoft.com/office/drawing/2014/main" val="1468144528"/>
                    </a:ext>
                  </a:extLst>
                </a:gridCol>
              </a:tblGrid>
              <a:tr h="785810"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продукцию внутризаводского оборота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(продукция собственного производства, потребляемая внутри организации для собственные или текущие производственные нужды – не для продажи) </a:t>
                      </a:r>
                      <a:r>
                        <a:rPr lang="ru-RU" sz="1600" b="1" u="sng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общехозяйственные затраты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распределяются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994967"/>
                  </a:ext>
                </a:extLst>
              </a:tr>
              <a:tr h="1018642"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управление интегрированной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структурой 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(ИС) (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исключением согласованных с государственным заказчиком затрат, непосредственно связанных с исполнением государственного контракта по сервисному обслуживанию ВВСТ, заключенного с данной  интегрированной структурой).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78097"/>
                  </a:ext>
                </a:extLst>
              </a:tr>
              <a:tr h="1251475"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капитальные вложения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виде затрат по приобретению и (или) созданию объектов основных средств и НМА, а также затраты, осуществляемые в случаях достройки, дооборудования, реконструкции, модернизации, технического перевооружения объектов основных средств,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увеличивающие стоимость амортизируемого имущества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19361"/>
                  </a:ext>
                </a:extLst>
              </a:tr>
              <a:tr h="1069627"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состав статьи калькуляции «Затраты на подготовку и освоение производства» </a:t>
                      </a:r>
                      <a:b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включаются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затраты, производимые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счет капитальных вложений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а также стоимость работ, выполняемых научно-исследовательскими, проектными и конструкторскими организациями за счет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целевых бюджетных ассигнований.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090627"/>
                  </a:ext>
                </a:extLst>
              </a:tr>
              <a:tr h="1003625"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Затраты, связанные с содержанием состоящих на балансе организации обслуживающих производств и хозяйств, деятельность которых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связана с производством продукции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в т.ч. учреждений оздоровительного и культурно-просветительного назначения.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243195"/>
                  </a:ext>
                </a:extLst>
              </a:tr>
              <a:tr h="764810"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денежное довольствие военнослужащих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привлекаемых для выполнения работ (оказания услуг).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124026"/>
                  </a:ext>
                </a:extLst>
              </a:tr>
            </a:tbl>
          </a:graphicData>
        </a:graphic>
      </p:graphicFrame>
      <p:pic>
        <p:nvPicPr>
          <p:cNvPr id="3074" name="Picture 2" descr="https://a.d-cd.net/54768c5s-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530" y="17739"/>
            <a:ext cx="1115616" cy="5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xn----7sbbi4ahbmskfm4n.xn--p1ai/image/110762/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" y="796802"/>
            <a:ext cx="43697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xn----7sbbi4ahbmskfm4n.xn--p1ai/image/110762/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6" y="1781148"/>
            <a:ext cx="43697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xn----7sbbi4ahbmskfm4n.xn--p1ai/image/110762/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6" y="2906713"/>
            <a:ext cx="43697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xn----7sbbi4ahbmskfm4n.xn--p1ai/image/110762/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6" y="4242051"/>
            <a:ext cx="43697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xn----7sbbi4ahbmskfm4n.xn--p1ai/image/110762/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6" y="5361365"/>
            <a:ext cx="43697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xn----7sbbi4ahbmskfm4n.xn--p1ai/image/110762/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6" y="6264655"/>
            <a:ext cx="43697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4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3215" y="1837610"/>
            <a:ext cx="36595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Цены на продукцию, сформированные в соответствии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 Порядком определения состава затрат на производство продукции оборонного назначения, поставляемой по государственному оборонному заказу, утвержденным приказом Министерства промышленности и энергетики Российской Федерации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 23 августа 2006 г. № 200, 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подлежат пересмотру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7783" y="4995623"/>
            <a:ext cx="3648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РКМ при определении цен на продукцию </a:t>
            </a:r>
            <a:r>
              <a:rPr lang="ru-RU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по ранее заключенным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гос.контрактам, контрактам, сформированные в соответствии с положениями приказа Минпромэнерго № 200 (до момента принятия нового приказа Минпромторга России № 334), </a:t>
            </a:r>
            <a:b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подлежат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пересмотру </a:t>
            </a:r>
            <a:b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minjust.consultant.ru/files/42639/preview/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4" y="521209"/>
            <a:ext cx="4994407" cy="633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912926" y="3056297"/>
            <a:ext cx="470289" cy="195269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tatic.wixstatic.com/media/f0b9e7_5c5cd31e6c30433fb25cafab293b1ca2~mv2_d_4800_3600_s_4_2.jpg_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39" y="6227676"/>
            <a:ext cx="699427" cy="52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71738" y="309716"/>
            <a:ext cx="3671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Зарегистрирован </a:t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 Минюсте России 18.04.2019 г., </a:t>
            </a:r>
          </a:p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официальной опубликован 19.04.2019 г., вступил в силу через 10 дней со дня опубликования </a:t>
            </a:r>
          </a:p>
        </p:txBody>
      </p:sp>
      <p:cxnSp>
        <p:nvCxnSpPr>
          <p:cNvPr id="8" name="Прямая со стрелкой 7"/>
          <p:cNvCxnSpPr>
            <a:stCxn id="7" idx="1"/>
          </p:cNvCxnSpPr>
          <p:nvPr/>
        </p:nvCxnSpPr>
        <p:spPr>
          <a:xfrm flipH="1">
            <a:off x="4956134" y="971436"/>
            <a:ext cx="415604" cy="105099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125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430" y="5176"/>
            <a:ext cx="8884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ПОРЯДОК ОПРЕДЕЛЕНИЯ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СОСТАВА ЗАТРАТ,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ВКЛЮЧАЕМЫХ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ЦЕНУ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ПРОДУКЦИИ, ПОСТАВЛЯЕМОЙ В РАМКАХ ГОЗ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15948"/>
              </p:ext>
            </p:extLst>
          </p:nvPr>
        </p:nvGraphicFramePr>
        <p:xfrm>
          <a:off x="251519" y="785280"/>
          <a:ext cx="8784977" cy="6072721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415993">
                  <a:extLst>
                    <a:ext uri="{9D8B030D-6E8A-4147-A177-3AD203B41FA5}">
                      <a16:colId xmlns:a16="http://schemas.microsoft.com/office/drawing/2014/main" val="2926038673"/>
                    </a:ext>
                  </a:extLst>
                </a:gridCol>
                <a:gridCol w="8368984">
                  <a:extLst>
                    <a:ext uri="{9D8B030D-6E8A-4147-A177-3AD203B41FA5}">
                      <a16:colId xmlns:a16="http://schemas.microsoft.com/office/drawing/2014/main" val="1468144528"/>
                    </a:ext>
                  </a:extLst>
                </a:gridCol>
              </a:tblGrid>
              <a:tr h="1531577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добровольное медицинское и пенсионное страхование 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работников организации в размере, не превышающем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3 % (по каждому виду страхования) от суммы расходов на оплату труда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 в случае если включение таких затрат в себестоимость продукции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приведёт к увеличению 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цены продукции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более чем на 0,5 % 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относительно цены, не включающей такие затраты.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78097"/>
                  </a:ext>
                </a:extLst>
              </a:tr>
              <a:tr h="1006324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организации на оплату имущества (в том числе начисление амортизации), полученного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договорам лизинга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если продавцом и лизингополучателем указанного имущества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выступает одновременно одна организация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19361"/>
                  </a:ext>
                </a:extLst>
              </a:tr>
              <a:tr h="777614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Затраты, связанные с содержанием состоящих на балансе организации столовых и буфетов (помещений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объектов общественного питания), обслуживающих трудовые коллективы организации.</a:t>
                      </a:r>
                      <a:endParaRPr lang="ru-RU" sz="1700" b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374322"/>
                  </a:ext>
                </a:extLst>
              </a:tr>
              <a:tr h="604456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участие в </a:t>
                      </a: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симпозиумах, семинарах, конференциях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связанные с государственным оборонным заказом.</a:t>
                      </a:r>
                      <a:endParaRPr lang="ru-RU" sz="1700" b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124026"/>
                  </a:ext>
                </a:extLst>
              </a:tr>
              <a:tr h="777614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участие в </a:t>
                      </a:r>
                      <a:r>
                        <a:rPr lang="ru-RU" sz="1700" b="1" kern="12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выставках</a:t>
                      </a:r>
                      <a:r>
                        <a:rPr lang="ru-RU" sz="1700" b="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связанных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презентацией продукции 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ГОЗ (Положение о проведении выставок, утв. ПП от 2.06.2007 г. № 339) </a:t>
                      </a:r>
                      <a:r>
                        <a:rPr lang="ru-RU" sz="1700" b="1" kern="12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согласованию с государственным заказчиком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753306"/>
                  </a:ext>
                </a:extLst>
              </a:tr>
              <a:tr h="1375136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по командировкам 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территорию иностранных государств, связанные с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организацией кооперации 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поставкам продукции, в том числе ПКИ иностранного производства, </a:t>
                      </a:r>
                      <a:r>
                        <a:rPr lang="ru-RU" sz="170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предусмотренных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условиями государственного контракта (контракта) и (или) </a:t>
                      </a:r>
                      <a:r>
                        <a:rPr lang="ru-RU" sz="170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нормативно-технической документацией, </a:t>
                      </a:r>
                      <a:r>
                        <a:rPr lang="ru-RU" sz="170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 также  при выполнении договоров о развитии ВТС.</a:t>
                      </a:r>
                      <a:endParaRPr lang="ru-RU" sz="1700" b="0" u="non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178246"/>
                  </a:ext>
                </a:extLst>
              </a:tr>
            </a:tbl>
          </a:graphicData>
        </a:graphic>
      </p:graphicFrame>
      <p:pic>
        <p:nvPicPr>
          <p:cNvPr id="2050" name="Picture 2" descr="http://binium.ru/wp-content/uploads/2017/07/1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144" y="297563"/>
            <a:ext cx="1133856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cinchl.com/wp-content/uploads/2014/11/Compliance-che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" y="5877272"/>
            <a:ext cx="432048" cy="4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ecinchl.com/wp-content/uploads/2014/11/Compliance-che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" y="5013176"/>
            <a:ext cx="432048" cy="4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ecinchl.com/wp-content/uploads/2014/11/Compliance-che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" y="4283483"/>
            <a:ext cx="432048" cy="4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ecinchl.com/wp-content/uploads/2014/11/Compliance-che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" y="3625800"/>
            <a:ext cx="432048" cy="4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ecinchl.com/wp-content/uploads/2014/11/Compliance-che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7" y="2761704"/>
            <a:ext cx="432048" cy="4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ecinchl.com/wp-content/uploads/2014/11/Compliance-che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" y="1446338"/>
            <a:ext cx="432048" cy="4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1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718" y="-37765"/>
            <a:ext cx="888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ДОПОЛНИТЕЛЬНЫЕ ВИДЫ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ЗАТРАТ,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ПОДЛЕЖАЩИЕ ВКЛЮЧЕНИЮ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СМЕТУ НАКЛАДНЫХ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673208"/>
              </p:ext>
            </p:extLst>
          </p:nvPr>
        </p:nvGraphicFramePr>
        <p:xfrm>
          <a:off x="140607" y="608566"/>
          <a:ext cx="8895890" cy="630663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421245">
                  <a:extLst>
                    <a:ext uri="{9D8B030D-6E8A-4147-A177-3AD203B41FA5}">
                      <a16:colId xmlns:a16="http://schemas.microsoft.com/office/drawing/2014/main" val="2926038673"/>
                    </a:ext>
                  </a:extLst>
                </a:gridCol>
                <a:gridCol w="8474645">
                  <a:extLst>
                    <a:ext uri="{9D8B030D-6E8A-4147-A177-3AD203B41FA5}">
                      <a16:colId xmlns:a16="http://schemas.microsoft.com/office/drawing/2014/main" val="1468144528"/>
                    </a:ext>
                  </a:extLst>
                </a:gridCol>
              </a:tblGrid>
              <a:tr h="559153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подготовку и проведение мероприятий по гражданской обороне, а также затраты по поддержанию мобилизационных мощностей. 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78097"/>
                  </a:ext>
                </a:extLst>
              </a:tr>
              <a:tr h="737237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приобретение, ремонт, восстановление и заточку малоценных инструментов и приспособлений общего назначения. Затраты на поверку и аттестацию измерительных приборов и оборудования.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19361"/>
                  </a:ext>
                </a:extLst>
              </a:tr>
              <a:tr h="523545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аренду (финансовую аренду) основных средств </a:t>
                      </a: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общехозяйственного назначения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700" b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374322"/>
                  </a:ext>
                </a:extLst>
              </a:tr>
              <a:tr h="607623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по лицензированию отдельных видов деятельности, в т.ч. связанные с аттестацией взрывопожароопасных производств и рабочих мест.</a:t>
                      </a:r>
                      <a:endParaRPr lang="ru-RU" sz="1700" b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124026"/>
                  </a:ext>
                </a:extLst>
              </a:tr>
              <a:tr h="523545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обязательное проведение мероприятий для предупреждения и ликвидации чрезвычайных ситуаций.</a:t>
                      </a:r>
                      <a:endParaRPr lang="ru-RU" sz="1700" b="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753306"/>
                  </a:ext>
                </a:extLst>
              </a:tr>
              <a:tr h="352591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стандартизацию.</a:t>
                      </a:r>
                      <a:endParaRPr lang="ru-RU" sz="1700" b="0" u="non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178246"/>
                  </a:ext>
                </a:extLst>
              </a:tr>
              <a:tr h="402809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специальную связь (доставка секретной корреспонденции)…</a:t>
                      </a:r>
                      <a:endParaRPr lang="ru-RU" sz="1700" b="0" u="non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968372"/>
                  </a:ext>
                </a:extLst>
              </a:tr>
              <a:tr h="576968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транспортировку работников к месту работы и обратно специальными маршрутами, ведомственным транспортом. </a:t>
                      </a:r>
                      <a:endParaRPr lang="ru-RU" sz="1700" b="0" u="non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721821"/>
                  </a:ext>
                </a:extLst>
              </a:tr>
              <a:tr h="523545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по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специальной проверке и специальным исследованиям 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области защиты информации.</a:t>
                      </a:r>
                      <a:endParaRPr lang="ru-RU" sz="1700" b="0" u="non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48022"/>
                  </a:ext>
                </a:extLst>
              </a:tr>
              <a:tr h="352591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дезинфекцию (дезинсекцию), дератизацию.</a:t>
                      </a:r>
                      <a:endParaRPr lang="ru-RU" sz="1700" b="0" u="non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565197"/>
                  </a:ext>
                </a:extLst>
              </a:tr>
              <a:tr h="623483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участие в выставках, перечень которых определен согласно ПП РФ № 339 (</a:t>
                      </a:r>
                      <a:r>
                        <a:rPr lang="ru-RU" sz="170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наличии решения гос. заказчика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60088"/>
                  </a:ext>
                </a:extLst>
              </a:tr>
              <a:tr h="523545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приобретение молока и </a:t>
                      </a: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лечебно-профилактического питания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выдаваемых работникам вредных производств и горячих цехов.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174628"/>
                  </a:ext>
                </a:extLst>
              </a:tr>
            </a:tbl>
          </a:graphicData>
        </a:graphic>
      </p:graphicFrame>
      <p:pic>
        <p:nvPicPr>
          <p:cNvPr id="2050" name="Picture 2" descr="http://binium.ru/wp-content/uploads/2017/07/1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231" y="0"/>
            <a:ext cx="925769" cy="50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cinchl.com/wp-content/uploads/2014/11/Compliance-che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8" y="5405751"/>
            <a:ext cx="432048" cy="4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ecinchl.com/wp-content/uploads/2014/11/Compliance-che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8" y="4739512"/>
            <a:ext cx="432048" cy="4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ecinchl.com/wp-content/uploads/2014/11/Compliance-che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" y="4084206"/>
            <a:ext cx="432048" cy="4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ecinchl.com/wp-content/uploads/2014/11/Compliance-che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0" y="3326943"/>
            <a:ext cx="432048" cy="4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ecinchl.com/wp-content/uploads/2014/11/Compliance-che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1" y="2569680"/>
            <a:ext cx="432048" cy="4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ecinchl.com/wp-content/uploads/2014/11/Compliance-che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0" y="1756197"/>
            <a:ext cx="432048" cy="4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ecinchl.com/wp-content/uploads/2014/11/Compliance-check.jpg">
            <a:extLst>
              <a:ext uri="{FF2B5EF4-FFF2-40B4-BE49-F238E27FC236}">
                <a16:creationId xmlns:a16="http://schemas.microsoft.com/office/drawing/2014/main" id="{94A8D6E0-6B00-46E4-9477-A27FB00FB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8" y="916623"/>
            <a:ext cx="432048" cy="4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ecinchl.com/wp-content/uploads/2014/11/Compliance-check.jpg">
            <a:extLst>
              <a:ext uri="{FF2B5EF4-FFF2-40B4-BE49-F238E27FC236}">
                <a16:creationId xmlns:a16="http://schemas.microsoft.com/office/drawing/2014/main" id="{A5869697-8852-4704-938D-0CF069AF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6" y="6352003"/>
            <a:ext cx="432048" cy="4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ecinchl.com/wp-content/uploads/2014/11/Compliance-check.jpg">
            <a:extLst>
              <a:ext uri="{FF2B5EF4-FFF2-40B4-BE49-F238E27FC236}">
                <a16:creationId xmlns:a16="http://schemas.microsoft.com/office/drawing/2014/main" id="{01E0D5D0-E5DB-431F-9EA9-E0EC64F3C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8" y="5924113"/>
            <a:ext cx="432048" cy="4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760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BD76572-64EE-496D-AB3F-8C4A92D26F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hape 183">
            <a:extLst>
              <a:ext uri="{FF2B5EF4-FFF2-40B4-BE49-F238E27FC236}">
                <a16:creationId xmlns:a16="http://schemas.microsoft.com/office/drawing/2014/main" id="{A56D9D9D-F7DC-4319-A8FE-4B93899704D6}"/>
              </a:ext>
            </a:extLst>
          </p:cNvPr>
          <p:cNvSpPr txBox="1">
            <a:spLocks/>
          </p:cNvSpPr>
          <p:nvPr/>
        </p:nvSpPr>
        <p:spPr>
          <a:xfrm>
            <a:off x="2727257" y="103260"/>
            <a:ext cx="6416744" cy="9607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Раздел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«Состав затрат, включаемых в цену научно-технической продукции»*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921E67F-BC2E-412B-9E86-20E3F2149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370121"/>
              </p:ext>
            </p:extLst>
          </p:nvPr>
        </p:nvGraphicFramePr>
        <p:xfrm>
          <a:off x="0" y="1302536"/>
          <a:ext cx="9144000" cy="4771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7646">
                <a:tc>
                  <a:txBody>
                    <a:bodyPr/>
                    <a:lstStyle/>
                    <a:p>
                      <a:pPr algn="l"/>
                      <a:r>
                        <a:rPr lang="ru-RU" sz="1400" spc="-50" dirty="0"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  <a:sym typeface="Akzidenz-Grotesk Pro Regular"/>
                        </a:rPr>
                        <a:t>Материальные затраты, в т.ч. </a:t>
                      </a:r>
                    </a:p>
                    <a:p>
                      <a:pPr algn="l"/>
                      <a:r>
                        <a:rPr lang="ru-RU" sz="1400" kern="1200" spc="-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</a:rPr>
                        <a:t>Затраты на изделия собственного производства</a:t>
                      </a:r>
                      <a:endParaRPr lang="ru-RU" sz="1400" kern="1200" spc="-5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spc="-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</a:rPr>
                        <a:t>Затраты на изготовление каждого отдельного экспериментального или опытного образца, опытной партии изделий, макетов изделий (если не в рамках отдельного этапа)</a:t>
                      </a:r>
                      <a:endParaRPr lang="ru-RU" sz="1400" b="0" kern="1200" spc="-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89">
                <a:tc>
                  <a:txBody>
                    <a:bodyPr/>
                    <a:lstStyle/>
                    <a:p>
                      <a:pPr algn="l"/>
                      <a:r>
                        <a:rPr lang="ru-RU" sz="1400" spc="-50" dirty="0"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  <a:sym typeface="Verdana"/>
                        </a:rPr>
                        <a:t>Затраты на оплату труда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  <a:endParaRPr lang="ru-RU" sz="1400" spc="-5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89">
                <a:tc>
                  <a:txBody>
                    <a:bodyPr/>
                    <a:lstStyle/>
                    <a:p>
                      <a:pPr algn="l"/>
                      <a:r>
                        <a:rPr lang="ru-RU" sz="1400" spc="-50" dirty="0"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  <a:sym typeface="Akzidenz-Grotesk Pro Regular"/>
                        </a:rPr>
                        <a:t>Страховые взносы на ОСС</a:t>
                      </a:r>
                      <a:endParaRPr lang="ru-RU" sz="1400" spc="-5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742">
                <a:tc>
                  <a:txBody>
                    <a:bodyPr/>
                    <a:lstStyle/>
                    <a:p>
                      <a:pPr algn="l"/>
                      <a:r>
                        <a:rPr lang="ru-RU" sz="1400" spc="-50" dirty="0"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  <a:sym typeface="Verdana"/>
                        </a:rPr>
                        <a:t>Затраты на подготовку и освоение производства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spc="-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</a:rPr>
                        <a:t>Включаются если создается экспериментальный или опытный образец, опытная партия изделий, макет.</a:t>
                      </a:r>
                      <a:endParaRPr lang="ru-RU" sz="1400" spc="-5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0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pc="-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</a:rPr>
                        <a:t>Затраты на специальное оборудование для научных (экспериментальных) работ</a:t>
                      </a:r>
                      <a:endParaRPr lang="ru-RU" sz="1400" kern="1200" spc="-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  <a:sym typeface="Akzidenz-Grotesk Pro Regular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spc="-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</a:rPr>
                        <a:t>затраты на приобретение и (или) изготовление, проектирование, транспортировку, монтаж, испытания и пусконаладочные работы</a:t>
                      </a:r>
                      <a:endParaRPr lang="ru-RU" sz="1400" b="0" kern="1200" spc="-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  <a:sym typeface="Akzidenz-Grotesk Pro Regular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  <a:sym typeface="Akzidenz-Grotesk Pro Regular"/>
                        </a:rPr>
                        <a:t>Общепроизводственные затраты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  <a:sym typeface="Akzidenz-Grotesk Pro Regular"/>
                        </a:rPr>
                        <a:t>Общехозяйственные затраты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  <a:sym typeface="Akzidenz-Grotesk Pro Regular"/>
                        </a:rPr>
                        <a:t>Затраты на командировки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  <a:sym typeface="Akzidenz-Grotesk Pro Regular"/>
                        </a:rPr>
                        <a:t>Прочие прямые затраты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13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  <a:sym typeface="Akzidenz-Grotesk Pro Regular"/>
                        </a:rPr>
                        <a:t>Затраты по работам (услугам), выполняемым (оказываемым) сторонними организациями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spc="-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</a:rPr>
                        <a:t>затраты сторонних организаций по созданию составной части НТП в соответствии с ТД</a:t>
                      </a:r>
                      <a:endParaRPr lang="ru-RU" sz="1400" spc="-5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  <a:sym typeface="Akzidenz-Grotesk Pro Regular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98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  <a:sym typeface="Akzidenz-Grotesk Pro Regular"/>
                        </a:rPr>
                        <a:t>Коммерческие</a:t>
                      </a:r>
                      <a:r>
                        <a:rPr lang="ru-RU" sz="1400" spc="-50" baseline="0" dirty="0"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  <a:sym typeface="Akzidenz-Grotesk Pro Regular"/>
                        </a:rPr>
                        <a:t> (в</a:t>
                      </a:r>
                      <a:r>
                        <a:rPr lang="ru-RU" sz="1400" spc="-50" dirty="0"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  <a:sym typeface="Akzidenz-Grotesk Pro Regular"/>
                        </a:rPr>
                        <a:t>непроизводственные) затраты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spc="-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/>
                          <a:cs typeface="Arial" panose="020B0604020202020204" pitchFamily="34" charset="0"/>
                        </a:rPr>
                        <a:t>Включаются если создается экспериментальный или опытный образец, опытная партия изделий, макет.</a:t>
                      </a:r>
                      <a:endParaRPr lang="ru-RU" sz="1400" spc="-5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  <a:sym typeface="Akzidenz-Grotesk Pro Regular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4F44702-00F4-456D-99B4-A132D20A3B8A}"/>
              </a:ext>
            </a:extLst>
          </p:cNvPr>
          <p:cNvSpPr txBox="1"/>
          <p:nvPr/>
        </p:nvSpPr>
        <p:spPr>
          <a:xfrm>
            <a:off x="-69196" y="6082760"/>
            <a:ext cx="9080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*- Затраты на создание НТП, поставляемой (планируемой к поставке) по государственным контрактам (контрактам), этапам гос.контракта (контракта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), обосновываются по календарным годам ее создания.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5908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524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 fontScale="25000" lnSpcReduction="20000"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26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2727257" y="103260"/>
            <a:ext cx="6416744" cy="96073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Раздел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IV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Особенности состава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 содержания статей затрат в зависимости от места выполнения работ»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747987"/>
              </p:ext>
            </p:extLst>
          </p:nvPr>
        </p:nvGraphicFramePr>
        <p:xfrm>
          <a:off x="73152" y="1300462"/>
          <a:ext cx="8851392" cy="48468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0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1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Статьи калькуляции для затрат на ремонт и сервисное обслуживание, которые проводятся: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spc="-50" dirty="0">
                        <a:latin typeface="Akzidenz-Grotesk Pro Med"/>
                        <a:ea typeface="Akzidenz-Grotesk Pro Med"/>
                        <a:cs typeface="Akzidenz-Grotesk Pro Med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60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на стационарной базе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выездными бригадами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812">
                <a:tc>
                  <a:txBody>
                    <a:bodyPr/>
                    <a:lstStyle/>
                    <a:p>
                      <a:pPr algn="l"/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Материальные затраты</a:t>
                      </a:r>
                      <a:endParaRPr lang="ru-RU" sz="1500" spc="-50" dirty="0">
                        <a:latin typeface="Arial" panose="020B0604020202020204" pitchFamily="34" charset="0"/>
                        <a:ea typeface="Akzidenz-Grotesk Pro Med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spc="-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За исключением энергии на технолог. цели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160">
                <a:tc>
                  <a:txBody>
                    <a:bodyPr/>
                    <a:lstStyle/>
                    <a:p>
                      <a:pPr algn="l"/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Затраты на оплату труда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160">
                <a:tc>
                  <a:txBody>
                    <a:bodyPr/>
                    <a:lstStyle/>
                    <a:p>
                      <a:pPr algn="l"/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Страховые взносы на ОСС</a:t>
                      </a:r>
                      <a:endParaRPr lang="ru-RU" sz="1500" spc="-50" dirty="0">
                        <a:latin typeface="Arial" panose="020B0604020202020204" pitchFamily="34" charset="0"/>
                        <a:ea typeface="Akzidenz-Grotesk Pro Med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477">
                <a:tc>
                  <a:txBody>
                    <a:bodyPr/>
                    <a:lstStyle/>
                    <a:p>
                      <a:pPr algn="l"/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Затраты на подготовку и освоение производства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spc="-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отсутствует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160">
                <a:tc>
                  <a:txBody>
                    <a:bodyPr/>
                    <a:lstStyle/>
                    <a:p>
                      <a:pPr algn="l"/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Затраты на специальную технологическую оснастку </a:t>
                      </a:r>
                      <a:endParaRPr lang="ru-RU" sz="1500" spc="-50" dirty="0">
                        <a:latin typeface="Arial" panose="020B0604020202020204" pitchFamily="34" charset="0"/>
                        <a:ea typeface="Akzidenz-Grotesk Pro Med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Есть, </a:t>
                      </a:r>
                      <a:r>
                        <a:rPr lang="ru-RU" sz="1500" spc="-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за исключением этапа диагностики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9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Специальные затраты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9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5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Общепроизводственные затраты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 </a:t>
                      </a:r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  <a:endParaRPr lang="ru-RU" sz="1500" spc="-50" dirty="0">
                        <a:latin typeface="Arial" panose="020B0604020202020204" pitchFamily="34" charset="0"/>
                        <a:ea typeface="Akzidenz-Grotesk Pro Med"/>
                        <a:cs typeface="Arial" panose="020B0604020202020204" pitchFamily="34" charset="0"/>
                        <a:sym typeface="Akzidenz-Grotesk Pro Regular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Общехозяйственные затраты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 </a:t>
                      </a:r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9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Затраты на командировки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 </a:t>
                      </a:r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5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Прочие прямые затраты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 </a:t>
                      </a:r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95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Затраты по работам (услугам), выполняемым (оказываемым) сторонними организациями</a:t>
                      </a:r>
                      <a:r>
                        <a:rPr lang="en-US" sz="1500" b="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 </a:t>
                      </a:r>
                      <a:r>
                        <a:rPr lang="en-US" sz="1500" b="1" spc="-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(</a:t>
                      </a:r>
                      <a:r>
                        <a:rPr lang="ru-RU" sz="1500" b="1" spc="-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в соответствии с ТД)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 включаются</a:t>
                      </a: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9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Коммерческие</a:t>
                      </a:r>
                      <a:r>
                        <a:rPr lang="ru-RU" sz="1500" spc="-50" baseline="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 (в</a:t>
                      </a:r>
                      <a:r>
                        <a:rPr lang="ru-RU" sz="15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непроизводственные) затраты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-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 отсутствуют</a:t>
                      </a: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6146770"/>
            <a:ext cx="8924544" cy="73866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гос. контракт на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ервисное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обслуживание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ВВСТ заключен с интегрированной структурой (ИС), в себестоимость включаются затраты ИС, непосредственно связанные с исполнением гос. контракта,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согласованию с государственным заказчиком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2583814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524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 fontScale="25000" lnSpcReduction="20000"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27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28754"/>
              </p:ext>
            </p:extLst>
          </p:nvPr>
        </p:nvGraphicFramePr>
        <p:xfrm>
          <a:off x="157659" y="1271017"/>
          <a:ext cx="8807849" cy="4113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1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6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315">
                <a:tc>
                  <a:txBody>
                    <a:bodyPr/>
                    <a:lstStyle/>
                    <a:p>
                      <a:pPr algn="l"/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Материальные затраты**</a:t>
                      </a:r>
                      <a:endParaRPr lang="ru-RU" sz="1600" spc="-50" dirty="0">
                        <a:latin typeface="Arial" panose="020B0604020202020204" pitchFamily="34" charset="0"/>
                        <a:ea typeface="Akzidenz-Grotesk Pro Med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spc="-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уточнен состав, в т.ч. пошлины, страхование, оплата услуг сторонних организаций – за 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транспортировку (доставку, перемещение) </a:t>
                      </a:r>
                      <a:r>
                        <a:rPr lang="ru-RU" sz="1600" kern="1200" spc="-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базисных (центральных) складов </a:t>
                      </a:r>
                      <a:endParaRPr lang="ru-RU" sz="1600" kern="1200" spc="-5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kzidenz-Grotesk Pro Med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359">
                <a:tc>
                  <a:txBody>
                    <a:bodyPr/>
                    <a:lstStyle/>
                    <a:p>
                      <a:pPr algn="l"/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Затраты на оплату труда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  <a:endParaRPr lang="ru-RU" sz="1600" spc="-5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359">
                <a:tc>
                  <a:txBody>
                    <a:bodyPr/>
                    <a:lstStyle/>
                    <a:p>
                      <a:pPr algn="l"/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Страховые взносы на ОСС</a:t>
                      </a:r>
                      <a:endParaRPr lang="ru-RU" sz="1600" spc="-50" dirty="0">
                        <a:latin typeface="Arial" panose="020B0604020202020204" pitchFamily="34" charset="0"/>
                        <a:ea typeface="Akzidenz-Grotesk Pro Med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  <a:endParaRPr lang="ru-RU" sz="1600" spc="-5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778">
                <a:tc>
                  <a:txBody>
                    <a:bodyPr/>
                    <a:lstStyle/>
                    <a:p>
                      <a:pPr algn="l"/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Затраты на специальную технологическую оснастку </a:t>
                      </a:r>
                      <a:endParaRPr lang="ru-RU" sz="1600" spc="-50" dirty="0">
                        <a:latin typeface="Arial" panose="020B0604020202020204" pitchFamily="34" charset="0"/>
                        <a:ea typeface="Akzidenz-Grotesk Pro Med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  <a:endParaRPr lang="ru-RU" sz="1600" spc="-5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Общепроизводственные затраты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  <a:endParaRPr lang="ru-RU" sz="1600" spc="-5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0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Общехозяйственные затраты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 </a:t>
                      </a:r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  <a:endParaRPr lang="ru-RU" sz="1600" spc="-5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0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Затраты на командировки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 </a:t>
                      </a:r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  <a:endParaRPr lang="ru-RU" sz="1600" spc="-5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  <a:sym typeface="Verdana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8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Затраты по работам (услугам), выполняемым (оказываемым) сторонними организациями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Akzidenz-Grotesk Pro Regular"/>
                        </a:rPr>
                        <a:t> </a:t>
                      </a:r>
                      <a:r>
                        <a:rPr lang="ru-RU" sz="1600" spc="-50" dirty="0">
                          <a:latin typeface="Arial" panose="020B0604020202020204" pitchFamily="34" charset="0"/>
                          <a:ea typeface="Akzidenz-Grotesk Pro Med"/>
                          <a:cs typeface="Arial" panose="020B0604020202020204" pitchFamily="34" charset="0"/>
                          <a:sym typeface="Verdana"/>
                        </a:rPr>
                        <a:t>включаются</a:t>
                      </a:r>
                      <a:endParaRPr lang="ru-RU" sz="1600" spc="-5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  <a:sym typeface="Verdan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spc="-50" dirty="0">
                        <a:latin typeface="Arial" panose="020B0604020202020204" pitchFamily="34" charset="0"/>
                        <a:ea typeface="Akzidenz-Grotesk Pro Med"/>
                        <a:cs typeface="Arial" panose="020B0604020202020204" pitchFamily="34" charset="0"/>
                        <a:sym typeface="Akzidenz-Grotesk Pro Regular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11163" y="5508673"/>
            <a:ext cx="4534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включаются (не предусмотрены):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20050" y="5809150"/>
            <a:ext cx="4523950" cy="7848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Med"/>
                <a:ea typeface="Akzidenz-Grotesk Pro Med"/>
                <a:cs typeface="Akzidenz-Grotesk Pro Med"/>
                <a:sym typeface="Akzidenz-Grotesk Pro Regular"/>
              </a:rPr>
              <a:t>Затраты на подготовку и освоение производства</a:t>
            </a:r>
          </a:p>
          <a:p>
            <a:pPr marL="285750" marR="0" lvl="0" indent="-2857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Med"/>
                <a:ea typeface="Akzidenz-Grotesk Pro Med"/>
                <a:cs typeface="Akzidenz-Grotesk Pro Med"/>
                <a:sym typeface="Akzidenz-Grotesk Pro Regular"/>
              </a:rPr>
              <a:t>Специальные затраты</a:t>
            </a:r>
          </a:p>
          <a:p>
            <a:pPr marL="285750" marR="0" lvl="0" indent="-2857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Med"/>
                <a:ea typeface="Akzidenz-Grotesk Pro Med"/>
                <a:cs typeface="Akzidenz-Grotesk Pro Med"/>
                <a:sym typeface="Akzidenz-Grotesk Pro Regular"/>
              </a:rPr>
              <a:t>Коммерческие (внепроизводственные) затраты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D0B25D-BAEF-4ACA-9224-B16E12A35936}"/>
              </a:ext>
            </a:extLst>
          </p:cNvPr>
          <p:cNvSpPr/>
          <p:nvPr/>
        </p:nvSpPr>
        <p:spPr>
          <a:xfrm>
            <a:off x="2596896" y="187985"/>
            <a:ext cx="6368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Раздел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V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«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затрат, включаемых в цену работ по утилизации выводимых из эксплуатации вооружения, военной и специальной техники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»*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B1504F-0360-4CA3-8CBE-961F024CB0A6}"/>
              </a:ext>
            </a:extLst>
          </p:cNvPr>
          <p:cNvSpPr/>
          <p:nvPr/>
        </p:nvSpPr>
        <p:spPr>
          <a:xfrm>
            <a:off x="54864" y="5449823"/>
            <a:ext cx="43503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состав и порядок использования продуктов утилизации продукции определяется государственным заказчиком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места утилизации продукции, состав затрат, связанных с утилизацией продукции, имеет отличия.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863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1248" y="2464415"/>
            <a:ext cx="7845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БАЗОВЫЕ (ОСНОВНЫЕ) ЭКОНОМИЧЕСКИЕ ПОКАЗАТЕЛИ (НОРМАТИВЫ). ИСПОЛЬЗОВАНИЕ БЭП ПРИ ФОРМИРОВАНИИ ЦЕНЫ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844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 descr="Решение по приказам 200 и 1773 29.12.2016 (4)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" t="15300" r="29500"/>
          <a:stretch/>
        </p:blipFill>
        <p:spPr>
          <a:xfrm>
            <a:off x="82296" y="1341614"/>
            <a:ext cx="8961120" cy="5516386"/>
          </a:xfrm>
          <a:prstGeom prst="rect">
            <a:avLst/>
          </a:prstGeom>
        </p:spPr>
      </p:pic>
      <p:pic>
        <p:nvPicPr>
          <p:cNvPr id="2050" name="Picture 2" descr="https://xn--38-6kc5abqiiis4b6j.xn--p1ai/upload/iblock/2f3/otme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06" y="1591056"/>
            <a:ext cx="1085582" cy="108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15184" y="325148"/>
            <a:ext cx="642823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ЭКОНОМИЧЕСКИЕ ПОКАЗАТЕЛИ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ОПРЕДЕЛЕНИИ ЦЕН 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34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" y="1173438"/>
          <a:ext cx="9143998" cy="5693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297">
                  <a:extLst>
                    <a:ext uri="{9D8B030D-6E8A-4147-A177-3AD203B41FA5}">
                      <a16:colId xmlns:a16="http://schemas.microsoft.com/office/drawing/2014/main" val="3329871224"/>
                    </a:ext>
                  </a:extLst>
                </a:gridCol>
                <a:gridCol w="5347173">
                  <a:extLst>
                    <a:ext uri="{9D8B030D-6E8A-4147-A177-3AD203B41FA5}">
                      <a16:colId xmlns:a16="http://schemas.microsoft.com/office/drawing/2014/main" val="2021087235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326983027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41925244"/>
                    </a:ext>
                  </a:extLst>
                </a:gridCol>
                <a:gridCol w="1517904">
                  <a:extLst>
                    <a:ext uri="{9D8B030D-6E8A-4147-A177-3AD203B41FA5}">
                      <a16:colId xmlns:a16="http://schemas.microsoft.com/office/drawing/2014/main" val="1137933482"/>
                    </a:ext>
                  </a:extLst>
                </a:gridCol>
              </a:tblGrid>
              <a:tr h="421292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п/п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статей расходов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Единица измерения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Основание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7362"/>
                  </a:ext>
                </a:extLst>
              </a:tr>
              <a:tr h="402099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Трудоемкость производственной программы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н/час (чел/час)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указанием наименования и реквизитов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подтверждающих (обосновывающих) документов </a:t>
                      </a:r>
                      <a:b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i="1" u="sng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(при наличии)</a:t>
                      </a: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563074"/>
                  </a:ext>
                </a:extLst>
              </a:tr>
              <a:tr h="228161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технологическая трудоемкость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800738"/>
                  </a:ext>
                </a:extLst>
              </a:tr>
              <a:tr h="306604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труда: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865688"/>
                  </a:ext>
                </a:extLst>
              </a:tr>
              <a:tr h="423727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ОЗП - основная заработная плата производственных рабочих (непосредственных исполнителей)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943590"/>
                  </a:ext>
                </a:extLst>
              </a:tr>
              <a:tr h="228161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нормо-часа ИТР конструкторских подразделений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608911"/>
                  </a:ext>
                </a:extLst>
              </a:tr>
              <a:tr h="423727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нормо-часа основных производственных рабочих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(непосредственных исполнителей)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005728"/>
                  </a:ext>
                </a:extLst>
              </a:tr>
              <a:tr h="226104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ДЗП - дополнительная заработная плата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572197"/>
                  </a:ext>
                </a:extLst>
              </a:tr>
              <a:tr h="226104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Отчисления от фонда оплаты труда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227392"/>
                  </a:ext>
                </a:extLst>
              </a:tr>
              <a:tr h="226104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страховые взносы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47627"/>
                  </a:ext>
                </a:extLst>
              </a:tr>
              <a:tr h="554104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страховых взносов на обязательное страхование от несчастных случаев на производстве и профессиональных заболеваний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518214"/>
                  </a:ext>
                </a:extLst>
              </a:tr>
              <a:tr h="226104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Накладные расходы: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183361"/>
                  </a:ext>
                </a:extLst>
              </a:tr>
              <a:tr h="619293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общехозяйственные расходы/база распределения расходов (основная заработная плата производственных рабочих (непосредственных исполнителей)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73720"/>
                  </a:ext>
                </a:extLst>
              </a:tr>
              <a:tr h="523524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общепроизводственные расходы/база распределения расходов (основная заработная плата производственных рабочих (непосредственных исполнителей)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89909"/>
                  </a:ext>
                </a:extLst>
              </a:tr>
              <a:tr h="228161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внепроизводственные расходы/(база распределения)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792417"/>
                  </a:ext>
                </a:extLst>
              </a:tr>
              <a:tr h="421292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ТЗР - уровень транспортно-заготовительных расходов/(база распределения)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87" marR="15087" marT="15087" marB="1508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153329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15768" y="261140"/>
            <a:ext cx="642823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НОРМАТИВЫ И ЭКОНОМИЧЕСКИЕ ПОКАЗАТЕЛИ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ОПРЕДЕЛЕНИЯ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10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E46552-F750-406B-AE9C-F0E1217F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DC9BF6-7F79-4020-9BC6-778990B48A88}"/>
              </a:ext>
            </a:extLst>
          </p:cNvPr>
          <p:cNvSpPr/>
          <p:nvPr/>
        </p:nvSpPr>
        <p:spPr>
          <a:xfrm>
            <a:off x="157018" y="1318098"/>
            <a:ext cx="8986982" cy="571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Министра обороны Российской Федерации 2013 года № 707 «Об утверждении Порядка определения и формы номенклатуры военной продукции, подлежащей контролю качества и приемке военными представительствами Министерства обороны Российской Федерации»</a:t>
            </a:r>
          </a:p>
          <a:p>
            <a:pPr marR="0" lvl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Министра обороны Российской Федерации 2013 года № 788 «Положение о головном военном представительстве Министерства обороны Российской Федерации»</a:t>
            </a:r>
          </a:p>
          <a:p>
            <a:pPr marR="0" lvl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заместителя Министра обороны Российской Федерации 2013 года № 1 «О порядке закрепления военных представительств Министерства обороны Российской Федерации за организациями промышленности»</a:t>
            </a:r>
          </a:p>
          <a:p>
            <a:pPr marR="0" lvl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Министра обороны Российской Федерации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24 февраля 2017 года №  135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утверждении Инструкции по организации деятельности ВП МО РФ»</a:t>
            </a:r>
          </a:p>
          <a:p>
            <a:pPr marR="0" lvl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Министра обороны Российской Федерации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 марта 2018 г. № 150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дсп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осуществлении Министерством обороны Российской Федерации функции государственного заказчика государственного оборонного заказа в части вооружения, военной, специальной техники и военно-технического имущества»</a:t>
            </a:r>
          </a:p>
          <a:p>
            <a:pPr marR="0" lvl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Руководство по работе военных представительств Министерства обороны Российской Федерации, утвержденное заместителем Министра обороны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РФ, утв.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 июня 2015 г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введено в действие приказом начальника Управления военных представительств Министерства обороны Российской Федерации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Указания начальника вооружения Вооруженных Сил Российской Федерации - заместителя Министра обороны Российской Федерации от 16 июля 2007 г. № 251/1/4703</a:t>
            </a:r>
            <a:endParaRPr kumimoji="0" lang="en-US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R="0" lvl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Оперативные Указания начальника Управления военных представительств Министерства обороны Российской Федерации (по отдельным вопросам исполнения ГОЗ)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6EF168-935E-4BC1-A2A6-2AB637847819}"/>
              </a:ext>
            </a:extLst>
          </p:cNvPr>
          <p:cNvSpPr/>
          <p:nvPr/>
        </p:nvSpPr>
        <p:spPr>
          <a:xfrm>
            <a:off x="2995562" y="378935"/>
            <a:ext cx="5691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ОРГАНИЗАЦИЯ ЭКОНОМИЧЕСКОЙ РАБОТЫ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ВП МО РФ</a:t>
            </a:r>
          </a:p>
        </p:txBody>
      </p:sp>
    </p:spTree>
    <p:extLst>
      <p:ext uri="{BB962C8B-B14F-4D97-AF65-F5344CB8AC3E}">
        <p14:creationId xmlns:p14="http://schemas.microsoft.com/office/powerpoint/2010/main" val="1278267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584" y="1810464"/>
            <a:ext cx="897026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разделе 2 «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Результаты анализа» Заключения ВП МО РФ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выделяются подразделы, основными из которых в общем случае являются: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факторы ограничения размера цены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наличие лимита финансирования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лимитной цены, предельного размера стоимости работы и т.п.):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выбранного исполнителем (поставщиком)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метода расчета цены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предложенного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вида (модели цены) и оснований для его приме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нения;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полнота и достоверность (корректность) исходных данных и других материалов проекта цены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характеристика использованных при формировании цены экономических норм и нормативов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результаты анализа учетной политики предприятия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целей бухгалтерского учета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и ее соответствия требованиям ПП № 47;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используемый исполнителем (поставщиком) нормативный документ по планированию, учету и калькулированию себестоимости продукции (работ, услуг);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структура цены (калькуляция) с данными об обоснованных и не обоснованных затратах в составе проекта цены;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пояснения (с расшифровкой в разрезе статей калькуляции)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причин отнесения затрат к обоснованным или не обоснованным, со ссылкой на соответствующие нормативные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документы и результаты анализа экономической обоснованности затрат;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обоснованности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заявленного размера прибыли.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584" y="1229975"/>
            <a:ext cx="897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Указания Начальника Управления военных представительств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16.07.2007 г. № 251/1/4703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15768" y="415028"/>
            <a:ext cx="6428232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ЗАКЛЮЧЕНИЕ ВП МО РФ О ЦЕНЕ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0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8175" y="0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Новый Порядок определения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состава затрат,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включаемых в цену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продукции, поставляемой по ГОЗ,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утв. приказом Минпромторга России от 8.02.2019 г. № 334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22" y="5542500"/>
            <a:ext cx="846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Порядок  определения состава затрат,</a:t>
            </a:r>
            <a:r>
              <a:rPr kumimoji="0" lang="ru-RU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включаемых в цену продукции ГОЗ, </a:t>
            </a:r>
            <a:r>
              <a:rPr kumimoji="0" lang="ru-RU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определяет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требования к организациям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ведению </a:t>
            </a:r>
            <a:r>
              <a:rPr kumimoji="0" lang="ru-RU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бухгалтерского и налогового учета затрат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8" descr="https://im0-tub-ru.yandex.net/i?id=20d89510518469a858f26a7f6564bcb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2" y="1144899"/>
            <a:ext cx="777440" cy="7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516127"/>
            <a:ext cx="8194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b="1" i="1" noProof="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фера действия нового приказа Минпромторга России – процедуры, связанные с  определением </a:t>
            </a:r>
            <a:r>
              <a:rPr kumimoji="0" lang="ru-RU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плановых и фактических показателей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 формировании РКМ в целях определения цен на продукцию ГОЗ.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6999" y="1077732"/>
            <a:ext cx="779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Порядок устанавливает состав затрат, включаемых в цену на товары (работы, услуги), поставляемые (выполняемые, оказываемые) в рамках ГОЗ (далее – продукция), в случаях, определенных ПП № 1465.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722" y="3716456"/>
            <a:ext cx="8034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Единый порядок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калькулирования себестоимости продукции, в т.ч. при серийных поставках, выполнении НИОКР, проведении ремонта, модернизации, вспомогательных работ (доставка и пр.). </a:t>
            </a:r>
            <a:r>
              <a:rPr lang="ru-RU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перечень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статей калькуляции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(структура себестоимости) при поставках продукции ГОЗ.</a:t>
            </a:r>
          </a:p>
        </p:txBody>
      </p:sp>
    </p:spTree>
    <p:extLst>
      <p:ext uri="{BB962C8B-B14F-4D97-AF65-F5344CB8AC3E}">
        <p14:creationId xmlns:p14="http://schemas.microsoft.com/office/powerpoint/2010/main" val="1856715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075688" y="0"/>
            <a:ext cx="6965506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333399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ЗАКЛЮЧЕНИЕ ВП МО РФ О ЦЕНЕ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764" y="950870"/>
            <a:ext cx="8628818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38290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Действующим законодательством Российской Федерации в сфере государственного оборонного заказа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установлена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обязанность головного исполнителя, исполнителя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формировать цену по государственному контракту (контракту)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основании заключения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Военного  представительства Министерства обороны Российской Федерации (далее — ВП МО РФ).</a:t>
            </a:r>
          </a:p>
          <a:p>
            <a:pPr marL="0" marR="0" lvl="0" indent="38290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Установление цены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продукцию по государственному оборонному заказу,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отличающейся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 цены, рекомендованной заключением ВП МО РФ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противоречит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действующему законодательству Российской Федерации в сфере государственного оборонного заказа.</a:t>
            </a:r>
          </a:p>
          <a:p>
            <a:pPr marL="0" marR="0" lvl="0" indent="38290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Вместе с тем в соответствии с пунктом 3 статьи 8 Федерального закона от 29.12.2012 № 275-ФЗ «О государственном оборонном заказе» запрещаются действия (бездействие) исполнителя,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влекущие за собой необоснованное завышение цены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продукцию по государственному оборонному заказу.</a:t>
            </a:r>
          </a:p>
          <a:p>
            <a:pPr marL="0" marR="0" lvl="0" indent="38290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38290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исх. ФАС России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7.03.2018 г. № МО/15599/18</a:t>
            </a:r>
          </a:p>
        </p:txBody>
      </p:sp>
    </p:spTree>
    <p:extLst>
      <p:ext uri="{BB962C8B-B14F-4D97-AF65-F5344CB8AC3E}">
        <p14:creationId xmlns:p14="http://schemas.microsoft.com/office/powerpoint/2010/main" val="510361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68880" y="233392"/>
            <a:ext cx="6675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ПРИМЕРЫ ПОЗИЦИИ СУДОВ В ОТНОШЕНИИ ЗАКЛЮЧЕНИЯ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ВП МО РФ И (ИЛИ) ГОС. ЗАКАЗЧИКА ПРИ СОГЛАСОВАНИИ ЦЕН НА ПРОДУКЦИЮ, ПОСТАВЛЯЕМУЮ ИСПОЛНИТЕЛЯМИ ГОЗ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318" y="1268760"/>
            <a:ext cx="90617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текста договора поставки не следует, что военное представительство определяет фиксированную подлежащую уплате стоимость товара, напротив, в договоре определено, что фиксированная цена утверждается поставщиком и покупателем с учетом заключения военного представительства, а не на его основании. То есть стороны при установлении цены могут не только учитывать цену предложенную военным представительством, а установить другую, отличную от рекомендации военного представительства цену. </a:t>
            </a:r>
          </a:p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Кроме того, ответчик обращает внимание суда на то, что 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заключениях ВП МОРФ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содержится фраза «военное представительства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предлагает установить цену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», 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устанавливает цену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что свидетельствует в совокупности с договором 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рекомендательном характере цены предложенной военным представительством.</a:t>
            </a:r>
          </a:p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силу положений абзаца 1 статьи 431 ГК РФ при толковании условий договора судом принимается во внимание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буквальное значение содержащихся в нем слов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выражений. Буквальное значение условия договора в случае его неясности устанавливается путем сопоставления с другими условиями и смыслом договора в целом. </a:t>
            </a:r>
          </a:p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Системное толкование в совокупности и взаимной связи положений договора поставки с учетом норм, приведенных в Положении, позволяет заключить, что в рассматриваемом случае функция военного представительства сводится лишь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выдаче заключений по фактическим и плановым затратам, используемых заказчиком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качестве рекомендации при согласовании фиксированной цены.</a:t>
            </a:r>
          </a:p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письме от 24.07.2018 № МО/57424/18 ФАС России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указала, что действующим законодательством Российской Федерации в сфере ГОЗ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установлена обязанность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исполнителя формировать цену по контракту на уровне, предложенном в заключении военного представительства Министерства обороны Российской Федерации. Также ФАС России в данном письме указала, что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установление цены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продукцию, поставляемую по государственному оборонному заказу,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отличающейся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 цены, рекомендованной заключением ВП МОРФ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противоречит действующему законодательству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РФ в сфере ГОЗ.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Дело № А40-199806/18-125-1155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46" y="6546808"/>
            <a:ext cx="358641" cy="3111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606040"/>
            <a:ext cx="9117022" cy="850392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18" y="4285673"/>
            <a:ext cx="9117022" cy="92385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424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68880" y="233392"/>
            <a:ext cx="6675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ПРИМЕРЫ ПОЗИЦИИ СУДОВ В ОТНОШЕНИИ ЗАКЛЮЧЕНИЯ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ВП МО РФ И (ИЛИ) ГОС. ЗАКАЗЧИКА ПРИ СОГЛАСОВАНИИ ЦЕН НА ПРОДУКЦИЮ, ПОСТАВЛЯЕМУЮ ИСПОЛНИТЕЛЯМИ ГОЗ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296" y="1348800"/>
            <a:ext cx="90617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Протокол согласования фиксированной цены, как 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заключение Военного представительства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Министерства обороны Российской,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являются итоговыми документами согласования стоимости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выполненных работ, и не вводят в действие фиксированную цену договора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Дело № А53-41428/18</a:t>
            </a:r>
          </a:p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Заключение  ВП МО РФ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независимо от вида,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 по себе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определяет цену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изделия, 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является результатом анализа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военным представительством экономической обоснованности затрат поставщика при изготовлении продукции.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Тот факт, что предложенная  заказчиком стоимость этих изделий меньше  согласованных ВП МО РФ фактически понесенных затрат на их производство, не нарушает права Института как покупателя данных изделий. </a:t>
            </a:r>
          </a:p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Апелляционный   суд поддерживает  вывод  суда  о  том,  что   у покупателя  имеется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исполненное обязательство перед поставщиком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оплате полученных изделий, по цене предложенной поставщиком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с учетом того, что право собственности на данные изделия перешло к покупателю,  исходя из условий контракта, с учетом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отсутствия претензий со стороны покупателя по качеству принятых изделий.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Бесспорных доказательств невозможности покупателем использовать Заключение  Военного представительства  с целью установления фиксированной цены на каждое изделие  суду 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представлено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при этом  покупателем 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доказана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обязанность    Военного представительства представлять заключение именно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раздельным учетом затрат на каждое изделие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Дело № А40-106771/2018</a:t>
            </a:r>
            <a:endParaRPr kumimoji="0" lang="ru-RU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512" y="6523872"/>
            <a:ext cx="385075" cy="334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90" y="1348800"/>
            <a:ext cx="9117022" cy="115665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640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500F330-58BF-4FB0-9716-043AEC76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Заголовок 10">
            <a:extLst>
              <a:ext uri="{FF2B5EF4-FFF2-40B4-BE49-F238E27FC236}">
                <a16:creationId xmlns:a16="http://schemas.microsoft.com/office/drawing/2014/main" id="{7E8107E4-291A-4254-8D68-BA3CA9930785}"/>
              </a:ext>
            </a:extLst>
          </p:cNvPr>
          <p:cNvSpPr txBox="1">
            <a:spLocks/>
          </p:cNvSpPr>
          <p:nvPr/>
        </p:nvSpPr>
        <p:spPr>
          <a:xfrm>
            <a:off x="1501304" y="2736273"/>
            <a:ext cx="6685428" cy="850106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ПОРЯДОК РАССМОТРЕНИЯ ВП МО РФ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 РАСЧЕТНО-КАЛЬКУЛЯЦИОННЫХ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2376119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295144" y="299921"/>
            <a:ext cx="6965506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333399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КОМПЛЕКТНОСТЬ РКМ (ЧЕК – ЛИСТ)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08" y="1226582"/>
            <a:ext cx="904341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Требования по комплектности РКМ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(состав обосновывающих документов в зависимости от метода определения цены) доведены Указаниями Начальника Управления военных представительств МО РФ от 19.12.2018 г. № 251/1/10000: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Комплектность РКМ должна соответствовать перечню согласно Приложений № 1-3, в т.ч.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Протокол цены (</a:t>
            </a:r>
            <a:r>
              <a:rPr kumimoji="0" lang="ru-RU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всех методах определения цен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Сведения об объемах поставки 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….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затратном методе формирования цены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Обоснование норматива ТЗР (п. 9)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Расшифровка основной заработной платы и трудовых затрат (п.10)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Смета и расчет ОПР (п. 12)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Смета и расчет ОХР (п. 13)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Сведения об объемах поставки, в т.ч. по ГОЗ, включая экспорт (п. 24)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Сведения о нормативах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экономических показателях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ГОЗ (п. 25)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…..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Копии обращений в ФАС России о повышении цен поставщиками более чем на 5% от индексов.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983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62703"/>
            <a:ext cx="90251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Расчетно-калькуляционные материалы (комплект РКМ) формируется в зависимости от метода определения цены 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затратном методе (пп. 1 - 27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Чек-листа)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должны соответствовать формам, приведенным в приложениях к приказу ФАС России от 31.01.2018 г. № 116/18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всех методах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определения цены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требуется (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является обязательным)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наличие в т.ч.: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протокола це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 (в 4-х экз.) 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Сведений об объемах поставки продукции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(форма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 21.1);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6630" y="277052"/>
            <a:ext cx="5877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РКМ</a:t>
            </a:r>
          </a:p>
        </p:txBody>
      </p:sp>
    </p:spTree>
    <p:extLst>
      <p:ext uri="{BB962C8B-B14F-4D97-AF65-F5344CB8AC3E}">
        <p14:creationId xmlns:p14="http://schemas.microsoft.com/office/powerpoint/2010/main" val="1465435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73016"/>
            <a:ext cx="90251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Дополнительно представляется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следующая информация (сведения):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 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Учетная политика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предприятия (организации) – копия, выписка;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Расчет по страховым взносам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оформленный согласно требованиям Приказа Федеральной налоговой службы от 10 октября 2016 г. №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MMB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-7-11/551@ «Об утверждении формы расчета по страховым взносам, порядка его заполнения, а также формата представления расчета по страховым взносам в электронной форме», за отчетный период текущего года и за год, предшествующий текущему году;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Форма федерального статистического наблюдения №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П-4 «Сведения о численности и заработной плате работников» за отчетный период текущего года и за год, предшествующий текущему году;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Информация о местах транспортировки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расчет стоимости транспортировки до места поставки, а также расчет стоимости монтажных и пусконаладочных работ, иных вспомогательных работ;</a:t>
            </a: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Иные документы, необходимые, по мнению организации, для обоснования цены на продукцию, а также документы, предоставление которых предусмотрено ведомственными актами гос. заказчика;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6630" y="277052"/>
            <a:ext cx="5877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РКМ</a:t>
            </a:r>
          </a:p>
        </p:txBody>
      </p:sp>
    </p:spTree>
    <p:extLst>
      <p:ext uri="{BB962C8B-B14F-4D97-AF65-F5344CB8AC3E}">
        <p14:creationId xmlns:p14="http://schemas.microsoft.com/office/powerpoint/2010/main" val="918917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439" y="1545552"/>
            <a:ext cx="8549121" cy="5172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Российской Федерации от 11 августа 1995 г.  № 804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«О военных представительствах Министерства обороны Российской Федерации»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п. 8. На военные представительства возлагаются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  <a:p>
            <a:pPr marL="214313" marR="0" lvl="0" indent="-214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выдача заключений о цене военной продукции, в том числе прогнозной.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22272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22272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п. 13. Руководители организаций обеспечивают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  <a:p>
            <a:pPr marL="214313" marR="0" lvl="0" indent="-214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обоснование цен на военную продукцию, согласование их с военными представительствами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п. 15. Руководители организаций обязаны: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  <a:p>
            <a:pPr marL="214313" marR="0" lvl="0" indent="-21431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своевременно предъявлять военным представительствам расчетно-калькуляционные материалы, обосновывающие уровень цены на военную продукцию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Заголовок 10"/>
          <p:cNvSpPr txBox="1">
            <a:spLocks/>
          </p:cNvSpPr>
          <p:nvPr/>
        </p:nvSpPr>
        <p:spPr>
          <a:xfrm>
            <a:off x="2314104" y="140070"/>
            <a:ext cx="6685428" cy="850106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РАССМОТРЕНИЕ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 РАСЧЕТНО-КАЛЬКУЛЯЦИОННЫХ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1526789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849" y="1340769"/>
            <a:ext cx="86963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628" marR="67628" lvl="0" indent="3238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рассмотрения ВП МО РФ  расчетно-калькуляционных материалов </a:t>
            </a:r>
            <a:r>
              <a:rPr kumimoji="0" lang="ru-RU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br>
              <a:rPr kumimoji="0" lang="ru-RU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5 (пяти) рабочих дней.</a:t>
            </a:r>
          </a:p>
          <a:p>
            <a:pPr marL="67628" marR="67628" lvl="0" indent="3238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8" marR="67628" lvl="0" indent="3238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случаях наличия обоснованных замечаний к РКМ военное представительство обязано в кратчайший срок возвращать их на доработку исполнителю ГОЗ с письменным пояснением причин возврата.</a:t>
            </a:r>
          </a:p>
          <a:p>
            <a:pPr marL="67628" marR="67628" lvl="0" indent="3238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8" marR="67628" lvl="0" indent="3238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случаях необоснованного отказа предприятия промышленности в доработке РКМ с учетом замечаний военного представительства (необоснованного затягивания сроков их доработки), предъявления исполнителями ГОЗ РКМ, содержащих не достаточный объем информации для оформления заключения или отказа в их предъявлении военному представительству, представлять заказчику (головному военному представительству) заключения на цену военной продукции, рассчитанную с использованием показателей прогноза социально-экономического развития Российской Федерации (индексов цен и индекс-дефляторов), разработанных Минэкономразвития России и доведенных установленным порядком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8" marR="67628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Заголовок 10">
            <a:extLst>
              <a:ext uri="{FF2B5EF4-FFF2-40B4-BE49-F238E27FC236}">
                <a16:creationId xmlns:a16="http://schemas.microsoft.com/office/drawing/2014/main" id="{8B0D54B5-E00A-4E51-AAFC-C85C68BBE3E6}"/>
              </a:ext>
            </a:extLst>
          </p:cNvPr>
          <p:cNvSpPr txBox="1">
            <a:spLocks/>
          </p:cNvSpPr>
          <p:nvPr/>
        </p:nvSpPr>
        <p:spPr>
          <a:xfrm>
            <a:off x="2314104" y="140070"/>
            <a:ext cx="6685428" cy="850106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РАССМОТРЕНИЕ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 РАСЧЕТНО-КАЛЬКУЛЯЦИОННЫХ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4171404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0352" y="2831515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ПОРЯДОК СОГЛАСОВАНИЯ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(УСТАНОВЛЕНИЯ И ПРИМЕНЕНИЯ)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ОСНОВНЫХ ЭКОНОМИЧЕСКИХ ПОКАЗАТЕЛЕЙ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128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12648"/>
            <a:ext cx="8892480" cy="1751094"/>
          </a:xfrm>
        </p:spPr>
        <p:txBody>
          <a:bodyPr anchor="ctr" anchorCtr="0">
            <a:normAutofit/>
          </a:bodyPr>
          <a:lstStyle/>
          <a:p>
            <a:pPr indent="357188"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Затраты группируются в зависимости от целевого назначения в соответствии с перечнем статей калькуляции и метода включения затрат в себестоимость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(прямые и косвенные).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51602"/>
              </p:ext>
            </p:extLst>
          </p:nvPr>
        </p:nvGraphicFramePr>
        <p:xfrm>
          <a:off x="251520" y="2363742"/>
          <a:ext cx="8669196" cy="4430081"/>
        </p:xfrm>
        <a:graphic>
          <a:graphicData uri="http://schemas.openxmlformats.org/drawingml/2006/table">
            <a:tbl>
              <a:tblPr/>
              <a:tblGrid>
                <a:gridCol w="433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4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u="sng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Прямые затраты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u="sng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Косвенные затраты</a:t>
                      </a:r>
                      <a:endParaRPr lang="en-US" sz="1400" b="1" u="sng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Материальные затраты</a:t>
                      </a: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Общепроизводственные затраты </a:t>
                      </a: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Затраты на оплату труда</a:t>
                      </a: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Общехозяйственные затраты</a:t>
                      </a:r>
                      <a:endParaRPr lang="en-US" sz="14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Страховые взносы на обязательное социальное страхование</a:t>
                      </a: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Административно-управленческие расходы 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∑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АУР =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∑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ОХР 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Затраты на подготовку и освоение производства</a:t>
                      </a: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Коммерческие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(внепроизводственные) затраты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7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0563" algn="l"/>
                        </a:tabLs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Затраты на специальную технологическую оснастку</a:t>
                      </a: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Специальные затраты</a:t>
                      </a: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Затраты на командировки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прямые затраты</a:t>
                      </a: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7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Затраты на специальное оборудование для научных (экспериментальных) работ</a:t>
                      </a: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70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Затраты по работам (услугам), выполняемым (оказываемым) сторонними организациями </a:t>
                      </a: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81FBF8-47D3-481B-8CE6-284DBDF92CD1}"/>
              </a:ext>
            </a:extLst>
          </p:cNvPr>
          <p:cNvSpPr/>
          <p:nvPr/>
        </p:nvSpPr>
        <p:spPr>
          <a:xfrm>
            <a:off x="2088200" y="8649"/>
            <a:ext cx="6949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НОВЫЙ ПОРЯДОК ОПРЕДЕЛЕНИЯ СОСТАВА ЗАТРАТ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(ПРИКАЗ  МПТ № 334)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98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295144" y="299921"/>
            <a:ext cx="6965506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333399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ＭＳ Ｐゴシック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КОМПЛЕКТНОСТЬ</a:t>
            </a:r>
            <a:r>
              <a:rPr kumimoji="0" lang="ru-RU" altLang="ru-RU" sz="2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РКМ (ЧЕК</a:t>
            </a:r>
            <a:r>
              <a:rPr kumimoji="0" lang="ru-RU" altLang="ru-RU" sz="2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– ЛИСТ)</a:t>
            </a: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584" y="1318022"/>
            <a:ext cx="88971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по комплектности РКМ (состав обосновывающих документов в зависимости от метода определения цены) доведены Указаниями Начальника Управления военных представительств МО РФ от 19.12.2018 г. № 251/1/10000:</a:t>
            </a:r>
          </a:p>
          <a:p>
            <a:pPr indent="447675" algn="just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Комплектность РКМ должна соответствовать перечню согласно Приложений № 1-3, в т.ч.</a:t>
            </a:r>
          </a:p>
          <a:p>
            <a:pPr indent="447675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цены (</a:t>
            </a:r>
            <a:r>
              <a:rPr lang="ru-RU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всех методах определения цен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447675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об объемах поставки </a:t>
            </a:r>
          </a:p>
          <a:p>
            <a:pPr indent="447675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indent="447675" algn="just"/>
            <a:endParaRPr lang="ru-RU" b="1" i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7675" algn="just"/>
            <a:r>
              <a:rPr lang="ru-RU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затратном методе формирования цены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47675" algn="just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indent="447675" algn="just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норматива ТЗР (п. 9)</a:t>
            </a:r>
          </a:p>
          <a:p>
            <a:pPr indent="447675" algn="just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Расшифровка основной заработной платы и трудовых затрат (п.10)</a:t>
            </a:r>
          </a:p>
          <a:p>
            <a:pPr indent="447675" algn="just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Смета и расчет ОПР (п. 12)</a:t>
            </a:r>
          </a:p>
          <a:p>
            <a:pPr indent="447675" algn="just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Смета и расчет ОХР (п. 13)</a:t>
            </a:r>
          </a:p>
          <a:p>
            <a:pPr indent="447675" algn="just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об объемах поставки, в т.ч. по ГОЗ, включая экспорт (п. 24)</a:t>
            </a:r>
          </a:p>
          <a:p>
            <a:pPr indent="447675" algn="just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нормативах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экономических показателях 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ГОЗ (п. 25)</a:t>
            </a:r>
          </a:p>
          <a:p>
            <a:pPr indent="447675" algn="just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22437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7913" y="255543"/>
            <a:ext cx="5877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БАЗОВЫЕ (ОСНОВНЫЕ) ЭКОНОМИЧЕСКИЕ ПОКАЗАТЕЛИ (НОРМАТИВЫ) - БЭП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153" y="1348799"/>
            <a:ext cx="3311611" cy="1422110"/>
          </a:xfrm>
          <a:prstGeom prst="roundRect">
            <a:avLst>
              <a:gd name="adj" fmla="val 1971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средней заработной платы основных производственных рабочих (непосредственных исполнителей);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8074" y="3001401"/>
            <a:ext cx="3261770" cy="1042281"/>
          </a:xfrm>
          <a:prstGeom prst="roundRect">
            <a:avLst>
              <a:gd name="adj" fmla="val 1971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общепроизводственных, общехозяйственных расходов;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8074" y="4282118"/>
            <a:ext cx="3261770" cy="815645"/>
          </a:xfrm>
          <a:prstGeom prst="roundRect">
            <a:avLst>
              <a:gd name="adj" fmla="val 1971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дополнительной заработной платы;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8074" y="5336199"/>
            <a:ext cx="3261770" cy="1302240"/>
          </a:xfrm>
          <a:prstGeom prst="roundRect">
            <a:avLst>
              <a:gd name="adj" fmla="val 1971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транспортно-заготовительных и внепроизводственных расходов, специальных затрат.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3475621" y="1348799"/>
            <a:ext cx="1170520" cy="5365039"/>
          </a:xfrm>
          <a:prstGeom prst="rightBrace">
            <a:avLst>
              <a:gd name="adj1" fmla="val 85125"/>
              <a:gd name="adj2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3603902" y="3761549"/>
            <a:ext cx="542678" cy="539538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02299" y="1326624"/>
            <a:ext cx="4284008" cy="7088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применяются при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планировании (формировании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плановых цен)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1918" y="5054281"/>
            <a:ext cx="4284008" cy="17505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качестве обоснования формируются сметы ОПР и ОХР расходов с указанием затрат в целом по предприятию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доли затрат на ГОЗ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с учетом фактически достигнутых (понесенных) расходов в предыдущем году.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1918" y="3342163"/>
            <a:ext cx="4284008" cy="16217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нормативы общепроизводственных расходов формируются пропорционально базе распределения, отраженной в Учетной политике предприятия;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1918" y="2157572"/>
            <a:ext cx="4284008" cy="10942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ОЗП согласуется на год: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категориям сотрудников;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отдельным структурным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подразделениям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06240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3447" y="280943"/>
            <a:ext cx="5877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ФАКТОРЫ, ВЛИЯЮЩИЕ НА УРОВЕНЬ БАЗОВЫХ ЭКОНОМИЧЕСКИХ ПОКАЗАТЕЛЕЙ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8341" y="1393609"/>
            <a:ext cx="2144154" cy="1315725"/>
          </a:xfrm>
          <a:prstGeom prst="roundRect">
            <a:avLst>
              <a:gd name="adj" fmla="val 1971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изменение объемов производства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24190" y="1664808"/>
            <a:ext cx="2464363" cy="1425344"/>
          </a:xfrm>
          <a:prstGeom prst="roundRect">
            <a:avLst>
              <a:gd name="adj" fmla="val 1971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изменение доли ГОЗ в общем объеме производства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174" y="3635481"/>
            <a:ext cx="4201604" cy="126178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28341" y="4906504"/>
            <a:ext cx="8706041" cy="17949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Базовые экономические показатели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предприятия обосновываются (принимаются) при</a:t>
            </a:r>
            <a:r>
              <a:rPr kumimoji="0" lang="ru-RU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получении заключения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ВП МО РФ</a:t>
            </a:r>
            <a:r>
              <a:rPr kumimoji="0" lang="ru-RU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составе РКМ (при формировании цены конкретного наименования продукции ГОЗ)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Согласованные (принятые ВП МО РФ) экономические нормативы могут корректироваться вышестоящими структурами МО РФ, в т.ч. ДАГК (Департаментом аудита государственных контрактов)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34128" y="2134511"/>
            <a:ext cx="2645063" cy="1506363"/>
          </a:xfrm>
          <a:prstGeom prst="roundRect">
            <a:avLst>
              <a:gd name="adj" fmla="val 1971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изменение доли собственных и привнесенных затрат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59052" y="3136331"/>
            <a:ext cx="2575330" cy="1417601"/>
          </a:xfrm>
          <a:prstGeom prst="roundRect">
            <a:avLst>
              <a:gd name="adj" fmla="val 1971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изменение прямых затрат, понесенных предприятием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797" y="1544618"/>
            <a:ext cx="1511305" cy="13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13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561" t="8996" r="7235" b="14338"/>
          <a:stretch/>
        </p:blipFill>
        <p:spPr>
          <a:xfrm>
            <a:off x="2534966" y="3580236"/>
            <a:ext cx="4156364" cy="13923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296" y="1348800"/>
            <a:ext cx="9061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2647" y="458743"/>
            <a:ext cx="5877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ЗАТРАТЫ НА ОПЛАТУ ТРУДА (ОЗП)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0218" y="1376508"/>
            <a:ext cx="8571346" cy="2160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Факторы, оказывающие влияние на планирование и учет затрат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особенности технологического процесса производства;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 производства (индивидуальное, массовое, серийное);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система организации труда (индивидуальная, бригадная и т.д.);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система и форма оплаты труда (сдельная, повременная и др.);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уровень автоматизации.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6420" y="5069201"/>
            <a:ext cx="8658272" cy="166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категории работников: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производственные рабочие;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инженерно-технический персонал;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вспомогательные рабочие;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другие категории, участвующие в процессе производства продукции.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596363" y="3836124"/>
            <a:ext cx="864096" cy="113649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7683541" y="3818387"/>
            <a:ext cx="864096" cy="113649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5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296" y="1348800"/>
            <a:ext cx="9061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9581" y="340214"/>
            <a:ext cx="5877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ПЛАНИРОВАНИЕ ЗАТРАТ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ОПЛАТУ ТРУДА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Выноска: стрелка вниз 9">
            <a:extLst>
              <a:ext uri="{FF2B5EF4-FFF2-40B4-BE49-F238E27FC236}">
                <a16:creationId xmlns:a16="http://schemas.microsoft.com/office/drawing/2014/main" id="{C2083310-9CBF-4DA2-8419-F2D777346ED8}"/>
              </a:ext>
            </a:extLst>
          </p:cNvPr>
          <p:cNvSpPr/>
          <p:nvPr/>
        </p:nvSpPr>
        <p:spPr>
          <a:xfrm>
            <a:off x="216639" y="1348800"/>
            <a:ext cx="8793017" cy="5381184"/>
          </a:xfrm>
          <a:prstGeom prst="downArrowCallout">
            <a:avLst>
              <a:gd name="adj1" fmla="val 21356"/>
              <a:gd name="adj2" fmla="val 22773"/>
              <a:gd name="adj3" fmla="val 12246"/>
              <a:gd name="adj4" fmla="val 81883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0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ПОКАЗАТЕЛЬ СРЕДНЕЙ ЗАРАБОТНОЙ ПЛАТЫ ОСНОВНЫХ ПРОИЗВОДСТВЕННЫХ РАБОТНИКОВ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ВКЛЮЧАЕТ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ОПЛАТУ:</a:t>
            </a:r>
          </a:p>
          <a:p>
            <a:pPr marL="2929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ВНЕШНИХ СОВМЕСТИТЕЛЕЙ, </a:t>
            </a:r>
          </a:p>
          <a:p>
            <a:pPr marL="2929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ДОГОВОРАМ ГРАЖДАНСКО-ПРАВОВОГО ХАРАКТЕРА С ЛИЦАМИ,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ЯВЛЯЮЩИМИСЯ РАБОТНИКАМИ ПРЕДПРИЯТИЯ</a:t>
            </a:r>
          </a:p>
          <a:p>
            <a:pPr marL="720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СУММУ ЗАРАБОТНОЙ ПЛАТЫ ОСНОВНЫХ РАБОТНИКОВ ВКЛЮЧАЕТСЯ: </a:t>
            </a:r>
          </a:p>
          <a:p>
            <a:pPr marL="2929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 ВИДЫ ВЫПЛАТ, ПРЕДУСМОТЕННЫЕ ПОЛОЖЕНИЕМ ОБ ОПЛАТЕ ТРУДА,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ИМЕЮЩИЕ РЕГУЛЯРНЫЙ ХАРАКТЕР,</a:t>
            </a:r>
          </a:p>
          <a:p>
            <a:pPr marL="2929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ОПЛАТА ТРУДА ПО ВНУТРЕННЕМУ СОВМЕСТИТЕЛЬСТВУ, </a:t>
            </a:r>
          </a:p>
          <a:p>
            <a:pPr marL="2929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ВОЗНАГРАЖДЕНИЯ ПО ДОГОВОРАМ ГРАЖДАНСКО-ПРАВОВОГО ХАРАКТЕРА, ЗАКЛЮЧЕННЫМ РАБОТНИКАМИ СПИСОЧНОГО СОСТАВА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9" y="5925312"/>
            <a:ext cx="1570182" cy="8715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3136" y="5834331"/>
            <a:ext cx="1005196" cy="10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16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296" y="1348800"/>
            <a:ext cx="9061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2647" y="458743"/>
            <a:ext cx="5877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ПЛАНИРОВАНИЕ ТРУДОЕМКОСТИ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6255" y="1356174"/>
            <a:ext cx="8895449" cy="10054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ТРУДОЕМКОСТЬ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определяет затраты труда рабочего времени на объем выпуска продукции за установленное время (технологическая трудоемкость).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НОРМА ВРЕМЕНИ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— количество рабочего времени, которое должен затратить работник или группа работников для выполнения определенной работы.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6255" y="2462907"/>
            <a:ext cx="4059755" cy="27925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основании  нормативно-технической документации, содержащей сведения о трудовых затратах;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основании данных о продукции, имеющей сравнимое функциональное назначение и потребительские свойства;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основании отчетных данных о трудоемкости прошлых лет поставки продукции.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02908" y="2456507"/>
            <a:ext cx="4174837" cy="11544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" marR="0" lvl="0" indent="357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технологический процесс;</a:t>
            </a:r>
          </a:p>
          <a:p>
            <a:pPr marL="7200" marR="0" lvl="0" indent="357188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карта технологического процесса;</a:t>
            </a:r>
          </a:p>
          <a:p>
            <a:pPr marL="7200" marR="0" lvl="0" indent="357188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операционная карта;</a:t>
            </a:r>
          </a:p>
          <a:p>
            <a:pPr marL="7200" marR="0" lvl="0" indent="357188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маршрутная карта;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02908" y="3721703"/>
            <a:ext cx="4174837" cy="15337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" marR="0" lvl="0" indent="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наряд на сдельную работу, </a:t>
            </a:r>
          </a:p>
          <a:p>
            <a:pPr marL="7200" marR="0" lvl="0" indent="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маршрутный лист (карта), </a:t>
            </a:r>
          </a:p>
          <a:p>
            <a:pPr marL="7200" marR="0" lvl="0" indent="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рапорт о выработке,  </a:t>
            </a:r>
          </a:p>
          <a:p>
            <a:pPr marL="7200" marR="0" lvl="0" indent="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ведомость учета выработки, </a:t>
            </a:r>
          </a:p>
          <a:p>
            <a:pPr marL="7200" marR="0" lvl="0" indent="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табель учета рабочего времени и др.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Содержимое 3"/>
          <p:cNvSpPr txBox="1">
            <a:spLocks/>
          </p:cNvSpPr>
          <p:nvPr/>
        </p:nvSpPr>
        <p:spPr>
          <a:xfrm>
            <a:off x="166254" y="5366267"/>
            <a:ext cx="8811491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C0000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планировании необходимо учитывать особенности технологического процесса:</a:t>
            </a:r>
          </a:p>
          <a:p>
            <a:pPr marL="628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одновременная обработка на одном агрегате нескольких партий деталей;</a:t>
            </a:r>
          </a:p>
          <a:p>
            <a:pPr marL="628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обслуживание одним рабочим или бригадой рабочих нескольких агрегатов;</a:t>
            </a:r>
          </a:p>
          <a:p>
            <a:pPr marL="628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однородность или разнообразие номенклатуры;</a:t>
            </a:r>
          </a:p>
          <a:p>
            <a:pPr marL="628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форма оплаты труда работника (сдельная/повременная).</a:t>
            </a:r>
          </a:p>
        </p:txBody>
      </p:sp>
      <p:sp>
        <p:nvSpPr>
          <p:cNvPr id="10" name="Правая фигурная скобка 9">
            <a:extLst>
              <a:ext uri="{FF2B5EF4-FFF2-40B4-BE49-F238E27FC236}">
                <a16:creationId xmlns:a16="http://schemas.microsoft.com/office/drawing/2014/main" id="{149899BD-5F2D-4411-9A65-6BCEE2B4D292}"/>
              </a:ext>
            </a:extLst>
          </p:cNvPr>
          <p:cNvSpPr/>
          <p:nvPr/>
        </p:nvSpPr>
        <p:spPr>
          <a:xfrm>
            <a:off x="4341094" y="2502688"/>
            <a:ext cx="322885" cy="2649986"/>
          </a:xfrm>
          <a:prstGeom prst="rightBrace">
            <a:avLst>
              <a:gd name="adj1" fmla="val 85125"/>
              <a:gd name="adj2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558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0" y="5576523"/>
            <a:ext cx="1378070" cy="11478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51231" y="276900"/>
            <a:ext cx="6280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ДОПОЛНИТЕЛЬНАЯ ЗАРАБОТНАЯ ПЛАТА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3BACA03-8620-4772-869F-5C73F94B2E34}"/>
              </a:ext>
            </a:extLst>
          </p:cNvPr>
          <p:cNvGrpSpPr/>
          <p:nvPr/>
        </p:nvGrpSpPr>
        <p:grpSpPr>
          <a:xfrm>
            <a:off x="82296" y="1318219"/>
            <a:ext cx="8849268" cy="1150352"/>
            <a:chOff x="82296" y="1318219"/>
            <a:chExt cx="7463813" cy="1150352"/>
          </a:xfrm>
        </p:grpSpPr>
        <p:sp>
          <p:nvSpPr>
            <p:cNvPr id="17" name="TextBox 16"/>
            <p:cNvSpPr txBox="1"/>
            <p:nvPr/>
          </p:nvSpPr>
          <p:spPr>
            <a:xfrm>
              <a:off x="82296" y="1320753"/>
              <a:ext cx="6893073" cy="11478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 anchor="ctr">
              <a:no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Учет осуществляется на основании документов, подтверждающих право работника на оплату за не отработанное время, по среднему размеру заработной платы.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Стрелка: шеврон 3">
              <a:extLst>
                <a:ext uri="{FF2B5EF4-FFF2-40B4-BE49-F238E27FC236}">
                  <a16:creationId xmlns:a16="http://schemas.microsoft.com/office/drawing/2014/main" id="{17105D9C-D6E1-4E24-B004-F8E61906C2E0}"/>
                </a:ext>
              </a:extLst>
            </p:cNvPr>
            <p:cNvSpPr/>
            <p:nvPr/>
          </p:nvSpPr>
          <p:spPr>
            <a:xfrm>
              <a:off x="6975369" y="1318219"/>
              <a:ext cx="570740" cy="1147817"/>
            </a:xfrm>
            <a:prstGeom prst="chevron">
              <a:avLst>
                <a:gd name="adj" fmla="val 33333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F71EBE7-E6FF-48D6-B95C-230508ADE1A2}"/>
              </a:ext>
            </a:extLst>
          </p:cNvPr>
          <p:cNvGrpSpPr/>
          <p:nvPr/>
        </p:nvGrpSpPr>
        <p:grpSpPr>
          <a:xfrm>
            <a:off x="314040" y="2574937"/>
            <a:ext cx="8617524" cy="1466038"/>
            <a:chOff x="628082" y="2464105"/>
            <a:chExt cx="7952500" cy="1466038"/>
          </a:xfrm>
        </p:grpSpPr>
        <p:sp>
          <p:nvSpPr>
            <p:cNvPr id="18" name="TextBox 17"/>
            <p:cNvSpPr txBox="1"/>
            <p:nvPr/>
          </p:nvSpPr>
          <p:spPr>
            <a:xfrm>
              <a:off x="628082" y="2604073"/>
              <a:ext cx="7352143" cy="120032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Не отработанное время должно быть отражено в табеле учета рабочего времени, что является оперативным контролем над количеством и качеством труда, за использованием средств, включаемых в фонд заработной платы.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Стрелка: шеврон 10">
              <a:extLst>
                <a:ext uri="{FF2B5EF4-FFF2-40B4-BE49-F238E27FC236}">
                  <a16:creationId xmlns:a16="http://schemas.microsoft.com/office/drawing/2014/main" id="{F6FDB93C-0ECB-4620-BC12-5F8C4E1C0BBB}"/>
                </a:ext>
              </a:extLst>
            </p:cNvPr>
            <p:cNvSpPr/>
            <p:nvPr/>
          </p:nvSpPr>
          <p:spPr>
            <a:xfrm>
              <a:off x="7980219" y="2464105"/>
              <a:ext cx="600363" cy="1466038"/>
            </a:xfrm>
            <a:prstGeom prst="chevron">
              <a:avLst>
                <a:gd name="adj" fmla="val 33333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9A1F986-934F-4DF4-80DB-D35CF11521BE}"/>
              </a:ext>
            </a:extLst>
          </p:cNvPr>
          <p:cNvGrpSpPr/>
          <p:nvPr/>
        </p:nvGrpSpPr>
        <p:grpSpPr>
          <a:xfrm>
            <a:off x="688112" y="4184619"/>
            <a:ext cx="8243452" cy="1200328"/>
            <a:chOff x="1502783" y="4091065"/>
            <a:chExt cx="7523908" cy="1200328"/>
          </a:xfrm>
        </p:grpSpPr>
        <p:sp>
          <p:nvSpPr>
            <p:cNvPr id="19" name="TextBox 18"/>
            <p:cNvSpPr txBox="1"/>
            <p:nvPr/>
          </p:nvSpPr>
          <p:spPr>
            <a:xfrm>
              <a:off x="1502783" y="4242323"/>
              <a:ext cx="6908797" cy="923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При расчете отпускных, а также компенсаций за дни неиспользованного отпуска, средний размер заработной платы определяется на основании предыдущих 12 месяцев.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Стрелка: шеврон 11">
              <a:extLst>
                <a:ext uri="{FF2B5EF4-FFF2-40B4-BE49-F238E27FC236}">
                  <a16:creationId xmlns:a16="http://schemas.microsoft.com/office/drawing/2014/main" id="{2763E0E7-9249-4604-ACBC-40E3B3CFBADC}"/>
                </a:ext>
              </a:extLst>
            </p:cNvPr>
            <p:cNvSpPr/>
            <p:nvPr/>
          </p:nvSpPr>
          <p:spPr>
            <a:xfrm>
              <a:off x="8426328" y="4091065"/>
              <a:ext cx="600363" cy="1200328"/>
            </a:xfrm>
            <a:prstGeom prst="chevron">
              <a:avLst>
                <a:gd name="adj" fmla="val 33333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03D1D8F-A886-42A6-A22A-CC65DFA06AE5}"/>
              </a:ext>
            </a:extLst>
          </p:cNvPr>
          <p:cNvGrpSpPr/>
          <p:nvPr/>
        </p:nvGrpSpPr>
        <p:grpSpPr>
          <a:xfrm>
            <a:off x="1856993" y="5515832"/>
            <a:ext cx="7074571" cy="1200330"/>
            <a:chOff x="2134082" y="5468597"/>
            <a:chExt cx="7074571" cy="1200330"/>
          </a:xfrm>
        </p:grpSpPr>
        <p:sp>
          <p:nvSpPr>
            <p:cNvPr id="20" name="TextBox 19"/>
            <p:cNvSpPr txBox="1"/>
            <p:nvPr/>
          </p:nvSpPr>
          <p:spPr>
            <a:xfrm>
              <a:off x="2134082" y="5468598"/>
              <a:ext cx="6474208" cy="120032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Если были отработаны не все дни в учетном периоде, в этом случае дополнительно делается расчет количества календарных дней за месяцы с не полностью отработанной нормой.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Стрелка: шеврон 12">
              <a:extLst>
                <a:ext uri="{FF2B5EF4-FFF2-40B4-BE49-F238E27FC236}">
                  <a16:creationId xmlns:a16="http://schemas.microsoft.com/office/drawing/2014/main" id="{0632FF51-85C3-4367-AFEC-B17FB4B663C5}"/>
                </a:ext>
              </a:extLst>
            </p:cNvPr>
            <p:cNvSpPr/>
            <p:nvPr/>
          </p:nvSpPr>
          <p:spPr>
            <a:xfrm>
              <a:off x="8608290" y="5468597"/>
              <a:ext cx="600363" cy="1200329"/>
            </a:xfrm>
            <a:prstGeom prst="chevron">
              <a:avLst>
                <a:gd name="adj" fmla="val 33333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68594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4295" y="277306"/>
            <a:ext cx="5877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СТРАХОВЫЕ ВЗНОСЫ НА ОБЯЗАТЕЛЬНОЕ СТРАХОВАНИЕ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628" y="3676204"/>
            <a:ext cx="889807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ВЗНОСЫ ОПРЕДЕЛЯЮТСЯ В СООТВЕТСТВИИ С УСТАНОВЛЕННЫМИ ТАРИФАМИ.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Начисляют взносы на выплаты, сделанные в адрес работников в рамках трудовых договоров, в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т.ч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заработную плату, премии по итогам работы, а также отпускные и компенсации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 неиспользованный отпуск.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628" y="4897573"/>
            <a:ext cx="889807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ПЛАНИРОВАНИИ СТРАХОВЫХ ВЗНОСОВ НА ОБЯЗАТЕЛЬНОЕ СОЦИАЛЬНОЕ СТРАХОВАНИЕ УЧИТЫВАЕТСЯ УРОВЕНЬ,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СЛОЖИВШИЙСЯ ПО ДАННОЙ СТАТЬЕ ЗАТРАТ В ОТЧЕТНОМ ПЕРИОДЕ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628" y="5877258"/>
            <a:ext cx="88980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Порядок учета затрат на страховые взносы на обязательное социальное страхование отражается в УЧЕТНОЙ ПОЛИТИКЕ ПРЕДПРИЯТИЯ,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РАБОЧЕМ ПЛАНЕ СЧЕТОВ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861EDE3-56A0-4ABC-8ABD-2B734D0C937B}"/>
              </a:ext>
            </a:extLst>
          </p:cNvPr>
          <p:cNvGraphicFramePr>
            <a:graphicFrameLocks noGrp="1"/>
          </p:cNvGraphicFramePr>
          <p:nvPr/>
        </p:nvGraphicFramePr>
        <p:xfrm>
          <a:off x="163629" y="1365772"/>
          <a:ext cx="8898076" cy="213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5546">
                  <a:extLst>
                    <a:ext uri="{9D8B030D-6E8A-4147-A177-3AD203B41FA5}">
                      <a16:colId xmlns:a16="http://schemas.microsoft.com/office/drawing/2014/main" val="224151581"/>
                    </a:ext>
                  </a:extLst>
                </a:gridCol>
                <a:gridCol w="3157086">
                  <a:extLst>
                    <a:ext uri="{9D8B030D-6E8A-4147-A177-3AD203B41FA5}">
                      <a16:colId xmlns:a16="http://schemas.microsoft.com/office/drawing/2014/main" val="433685269"/>
                    </a:ext>
                  </a:extLst>
                </a:gridCol>
                <a:gridCol w="1857676">
                  <a:extLst>
                    <a:ext uri="{9D8B030D-6E8A-4147-A177-3AD203B41FA5}">
                      <a16:colId xmlns:a16="http://schemas.microsoft.com/office/drawing/2014/main" val="381958386"/>
                    </a:ext>
                  </a:extLst>
                </a:gridCol>
                <a:gridCol w="2227768">
                  <a:extLst>
                    <a:ext uri="{9D8B030D-6E8A-4147-A177-3AD203B41FA5}">
                      <a16:colId xmlns:a16="http://schemas.microsoft.com/office/drawing/2014/main" val="403835585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взносов (отчислений):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39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пенсионные взносы;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взносы на обязательное соцстрахование на случай временной нетрудоспособности и в связи с материнством;</a:t>
                      </a:r>
                    </a:p>
                  </a:txBody>
                  <a:tcP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медицинские взносы;</a:t>
                      </a:r>
                    </a:p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 страхованию от несчастных случаев.</a:t>
                      </a:r>
                    </a:p>
                    <a:p>
                      <a:endParaRPr lang="ru-RU" dirty="0"/>
                    </a:p>
                  </a:txBody>
                  <a:tcP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4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1629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677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4295" y="277306"/>
            <a:ext cx="5877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СТРАХОВЫЕ ВЗНОСЫ НА ОБЯЗАТЕЛЬНОЕ СТРАХОВАНИЕ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9897" y="1187351"/>
            <a:ext cx="8068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Формы расчета по страховым взносам, утв. приказом ФНС России от 10.10.2016 № ММВ-7-11/551@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80730"/>
            <a:ext cx="89976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Расчет сумм взносов на обязательные виды страхования с учетом:</a:t>
            </a:r>
          </a:p>
          <a:p>
            <a:pPr indent="265113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количества физических лиц, с выплат которым начислены страховые взносы;</a:t>
            </a:r>
          </a:p>
          <a:p>
            <a:pPr indent="265113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размера, превышающего предельную величину базы для начисления страховых взносов*;</a:t>
            </a:r>
          </a:p>
          <a:p>
            <a:pPr indent="265113" algn="just">
              <a:buFont typeface="Wingdings" panose="05000000000000000000" pitchFamily="2" charset="2"/>
              <a:buChar char="ü"/>
              <a:tabLst>
                <a:tab pos="87868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сумм выплат и иных вознаграждений, исчисленных в пользу сотрудников;</a:t>
            </a:r>
          </a:p>
          <a:p>
            <a:pPr indent="265113" algn="just">
              <a:buFont typeface="Wingdings" panose="05000000000000000000" pitchFamily="2" charset="2"/>
              <a:buChar char="ü"/>
              <a:tabLst>
                <a:tab pos="87868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сумм, не подлежащих обложению страховыми взносами;</a:t>
            </a:r>
          </a:p>
          <a:p>
            <a:pPr indent="265113" algn="just">
              <a:buFont typeface="Wingdings" panose="05000000000000000000" pitchFamily="2" charset="2"/>
              <a:buChar char="ü"/>
              <a:tabLst>
                <a:tab pos="8786813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т.д.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56350"/>
            <a:ext cx="8997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* - расчет норматива страховых взносов производится с учетом предельной величины базы для исчисления взносов, размер которых ежегодно утверждается Правительством РФ.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781278"/>
            <a:ext cx="5669534" cy="256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fontAlgn="base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1 января 2019 года размеры предельных величин </a:t>
            </a:r>
            <a:b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базы для начисления страховых взносов следующие: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865 000 рублей 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предельная величина базы для исчисления страховых взносов на обязательное социальное страхование на случай временной нетрудоспособности и в связи с материнством;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1 150 000 рублей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– предельная величина базы для исчисления страховых взносов на обязательное пенсионное страхование.</a:t>
            </a:r>
            <a:endParaRPr lang="ru-RU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58279"/>
              </p:ext>
            </p:extLst>
          </p:nvPr>
        </p:nvGraphicFramePr>
        <p:xfrm>
          <a:off x="5532121" y="3893617"/>
          <a:ext cx="3611879" cy="2390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3374">
                  <a:extLst>
                    <a:ext uri="{9D8B030D-6E8A-4147-A177-3AD203B41FA5}">
                      <a16:colId xmlns:a16="http://schemas.microsoft.com/office/drawing/2014/main" val="210110805"/>
                    </a:ext>
                  </a:extLst>
                </a:gridCol>
                <a:gridCol w="889559">
                  <a:extLst>
                    <a:ext uri="{9D8B030D-6E8A-4147-A177-3AD203B41FA5}">
                      <a16:colId xmlns:a16="http://schemas.microsoft.com/office/drawing/2014/main" val="1605611124"/>
                    </a:ext>
                  </a:extLst>
                </a:gridCol>
                <a:gridCol w="1248946">
                  <a:extLst>
                    <a:ext uri="{9D8B030D-6E8A-4147-A177-3AD203B41FA5}">
                      <a16:colId xmlns:a16="http://schemas.microsoft.com/office/drawing/2014/main" val="3936938189"/>
                    </a:ext>
                  </a:extLst>
                </a:gridCol>
              </a:tblGrid>
              <a:tr h="3160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взносов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Тариф, 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483175"/>
                  </a:ext>
                </a:extLst>
              </a:tr>
              <a:tr h="648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выплат в пределах лимита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выплат сверх лимита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094090"/>
                  </a:ext>
                </a:extLst>
              </a:tr>
              <a:tr h="347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Пенсионные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847189"/>
                  </a:ext>
                </a:extLst>
              </a:tr>
              <a:tr h="723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Социальные на случай болезни и материнства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196902"/>
                  </a:ext>
                </a:extLst>
              </a:tr>
              <a:tr h="347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5,1%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530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66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59746"/>
              </p:ext>
            </p:extLst>
          </p:nvPr>
        </p:nvGraphicFramePr>
        <p:xfrm>
          <a:off x="170329" y="646419"/>
          <a:ext cx="6495647" cy="61950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519">
                  <a:extLst>
                    <a:ext uri="{9D8B030D-6E8A-4147-A177-3AD203B41FA5}">
                      <a16:colId xmlns:a16="http://schemas.microsoft.com/office/drawing/2014/main" val="396074783"/>
                    </a:ext>
                  </a:extLst>
                </a:gridCol>
                <a:gridCol w="5871128">
                  <a:extLst>
                    <a:ext uri="{9D8B030D-6E8A-4147-A177-3AD203B41FA5}">
                      <a16:colId xmlns:a16="http://schemas.microsoft.com/office/drawing/2014/main" val="3989414677"/>
                    </a:ext>
                  </a:extLst>
                </a:gridCol>
              </a:tblGrid>
              <a:tr h="329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статей калькуляции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491242"/>
                  </a:ext>
                </a:extLst>
              </a:tr>
              <a:tr h="3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затраты,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387974"/>
                  </a:ext>
                </a:extLst>
              </a:tr>
              <a:tr h="3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81881"/>
                  </a:ext>
                </a:extLst>
              </a:tr>
              <a:tr h="457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сырья, материалов и вспомогательных материалов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69953"/>
                  </a:ext>
                </a:extLst>
              </a:tr>
              <a:tr h="3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полуфабрикатов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624073"/>
                  </a:ext>
                </a:extLst>
              </a:tr>
              <a:tr h="3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возвратные отходы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564500"/>
                  </a:ext>
                </a:extLst>
              </a:tr>
              <a:tr h="3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комплектующих изделий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43891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 работ и услуг сторонних организаций производственного характера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38673"/>
                  </a:ext>
                </a:extLst>
              </a:tr>
              <a:tr h="3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транспортно-заготовительные затраты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553699"/>
                  </a:ext>
                </a:extLst>
              </a:tr>
              <a:tr h="3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 на технологические цели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661532"/>
                  </a:ext>
                </a:extLst>
              </a:tr>
              <a:tr h="3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 на технологические цели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190212"/>
                  </a:ext>
                </a:extLst>
              </a:tr>
              <a:tr h="3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тара и упаковка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98814"/>
                  </a:ext>
                </a:extLst>
              </a:tr>
              <a:tr h="3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изделия собственного производства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50997"/>
                  </a:ext>
                </a:extLst>
              </a:tr>
              <a:tr h="3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оплату труда,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992017"/>
                  </a:ext>
                </a:extLst>
              </a:tr>
              <a:tr h="3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422950"/>
                  </a:ext>
                </a:extLst>
              </a:tr>
              <a:tr h="3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 заработная плата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73723"/>
                  </a:ext>
                </a:extLst>
              </a:tr>
              <a:tr h="3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дополнительная заработная плата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579581"/>
                  </a:ext>
                </a:extLst>
              </a:tr>
              <a:tr h="3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Страховые взносы на обязательное социальное страхование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928509"/>
                  </a:ext>
                </a:extLst>
              </a:tr>
            </a:tbl>
          </a:graphicData>
        </a:graphic>
      </p:graphicFrame>
      <p:sp>
        <p:nvSpPr>
          <p:cNvPr id="4" name="Прямоугольная выноска 21">
            <a:extLst>
              <a:ext uri="{FF2B5EF4-FFF2-40B4-BE49-F238E27FC236}">
                <a16:creationId xmlns:a16="http://schemas.microsoft.com/office/drawing/2014/main" id="{27D15519-FA74-4D05-A033-B7CBBBCB2D9A}"/>
              </a:ext>
            </a:extLst>
          </p:cNvPr>
          <p:cNvSpPr/>
          <p:nvPr/>
        </p:nvSpPr>
        <p:spPr>
          <a:xfrm>
            <a:off x="7000936" y="4306824"/>
            <a:ext cx="2143064" cy="1837944"/>
          </a:xfrm>
          <a:prstGeom prst="wedgeRectCallout">
            <a:avLst>
              <a:gd name="adj1" fmla="val -68394"/>
              <a:gd name="adj2" fmla="val -3986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Сырье, материалы, полуфабрикаты и комплектующие  собственного производства 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( в т.ч. при полуфабрикатном методе учета)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ая выноска 21">
            <a:extLst>
              <a:ext uri="{FF2B5EF4-FFF2-40B4-BE49-F238E27FC236}">
                <a16:creationId xmlns:a16="http://schemas.microsoft.com/office/drawing/2014/main" id="{242446FB-B0F2-4133-ADFA-6388F5E514BB}"/>
              </a:ext>
            </a:extLst>
          </p:cNvPr>
          <p:cNvSpPr/>
          <p:nvPr/>
        </p:nvSpPr>
        <p:spPr>
          <a:xfrm>
            <a:off x="7000936" y="2682240"/>
            <a:ext cx="2143064" cy="545592"/>
          </a:xfrm>
          <a:prstGeom prst="wedgeRectCallout">
            <a:avLst>
              <a:gd name="adj1" fmla="val -77781"/>
              <a:gd name="adj2" fmla="val 78106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т.ч. ГПХ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6080" y="64008"/>
            <a:ext cx="59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СТАТЕЙ КАЛЬКУЛЯЦИИ</a:t>
            </a:r>
          </a:p>
        </p:txBody>
      </p:sp>
    </p:spTree>
    <p:extLst>
      <p:ext uri="{BB962C8B-B14F-4D97-AF65-F5344CB8AC3E}">
        <p14:creationId xmlns:p14="http://schemas.microsoft.com/office/powerpoint/2010/main" val="132354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32271"/>
              </p:ext>
            </p:extLst>
          </p:nvPr>
        </p:nvGraphicFramePr>
        <p:xfrm>
          <a:off x="161364" y="552145"/>
          <a:ext cx="6193716" cy="6314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490">
                  <a:extLst>
                    <a:ext uri="{9D8B030D-6E8A-4147-A177-3AD203B41FA5}">
                      <a16:colId xmlns:a16="http://schemas.microsoft.com/office/drawing/2014/main" val="396074783"/>
                    </a:ext>
                  </a:extLst>
                </a:gridCol>
                <a:gridCol w="5598226">
                  <a:extLst>
                    <a:ext uri="{9D8B030D-6E8A-4147-A177-3AD203B41FA5}">
                      <a16:colId xmlns:a16="http://schemas.microsoft.com/office/drawing/2014/main" val="3989414677"/>
                    </a:ext>
                  </a:extLst>
                </a:gridCol>
              </a:tblGrid>
              <a:tr h="30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подготовку и освоение производства,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60115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03049"/>
                  </a:ext>
                </a:extLst>
              </a:tr>
              <a:tr h="310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пусковые затраты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476166"/>
                  </a:ext>
                </a:extLst>
              </a:tr>
              <a:tr h="310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подготовку и освоение новых видов продукции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65377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специальную технологическую оснастку 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54227"/>
                  </a:ext>
                </a:extLst>
              </a:tr>
              <a:tr h="520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0600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специальное оборудование для научных (экспериментальных) работ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963612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0700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Специальные затраты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38434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0800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Общепроизводственные затраты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557783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0900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Общехозяйственные затраты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980578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командировки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870287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прямые затраты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326142"/>
                  </a:ext>
                </a:extLst>
              </a:tr>
              <a:tr h="520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работам (услугам), выполняемым (оказываемым) сторонними организациями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559921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себестоимость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/>
                </a:tc>
                <a:extLst>
                  <a:ext uri="{0D108BD9-81ED-4DB2-BD59-A6C34878D82A}">
                    <a16:rowId xmlns:a16="http://schemas.microsoft.com/office/drawing/2014/main" val="811126181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Коммерческие (внепроизводственные) затраты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35398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Проценты по кредитам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007638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Административно-управленческие расходы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1768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Себестоимость продукции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624560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117256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продукции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650" marR="2565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429180"/>
                  </a:ext>
                </a:extLst>
              </a:tr>
            </a:tbl>
          </a:graphicData>
        </a:graphic>
      </p:graphicFrame>
      <p:sp>
        <p:nvSpPr>
          <p:cNvPr id="3" name="Прямоугольная выноска 23">
            <a:extLst>
              <a:ext uri="{FF2B5EF4-FFF2-40B4-BE49-F238E27FC236}">
                <a16:creationId xmlns:a16="http://schemas.microsoft.com/office/drawing/2014/main" id="{B169F481-BD0D-450D-9966-996C36C87250}"/>
              </a:ext>
            </a:extLst>
          </p:cNvPr>
          <p:cNvSpPr/>
          <p:nvPr/>
        </p:nvSpPr>
        <p:spPr>
          <a:xfrm>
            <a:off x="6525368" y="1389363"/>
            <a:ext cx="2618632" cy="504056"/>
          </a:xfrm>
          <a:prstGeom prst="wedgeRectCallout">
            <a:avLst>
              <a:gd name="adj1" fmla="val -58564"/>
              <a:gd name="adj2" fmla="val 124249"/>
            </a:avLst>
          </a:prstGeom>
          <a:solidFill>
            <a:srgbClr val="FFC000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 создании НТП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ая выноска 24">
            <a:extLst>
              <a:ext uri="{FF2B5EF4-FFF2-40B4-BE49-F238E27FC236}">
                <a16:creationId xmlns:a16="http://schemas.microsoft.com/office/drawing/2014/main" id="{5DA79BB3-CC79-4CE1-8AF1-7DCC44CDFCEA}"/>
              </a:ext>
            </a:extLst>
          </p:cNvPr>
          <p:cNvSpPr/>
          <p:nvPr/>
        </p:nvSpPr>
        <p:spPr>
          <a:xfrm>
            <a:off x="6525368" y="2364029"/>
            <a:ext cx="2618632" cy="594360"/>
          </a:xfrm>
          <a:prstGeom prst="wedgeRectCallout">
            <a:avLst>
              <a:gd name="adj1" fmla="val -60038"/>
              <a:gd name="adj2" fmla="val 179884"/>
            </a:avLst>
          </a:prstGeom>
          <a:solidFill>
            <a:srgbClr val="FFC000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основных работников (исполнителей)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ая выноска 25">
            <a:extLst>
              <a:ext uri="{FF2B5EF4-FFF2-40B4-BE49-F238E27FC236}">
                <a16:creationId xmlns:a16="http://schemas.microsoft.com/office/drawing/2014/main" id="{E9647723-5300-4BF6-ACB2-7B0C7EEEF0D2}"/>
              </a:ext>
            </a:extLst>
          </p:cNvPr>
          <p:cNvSpPr/>
          <p:nvPr/>
        </p:nvSpPr>
        <p:spPr>
          <a:xfrm>
            <a:off x="6525368" y="3429000"/>
            <a:ext cx="2618632" cy="968104"/>
          </a:xfrm>
          <a:prstGeom prst="wedgeRectCallout">
            <a:avLst>
              <a:gd name="adj1" fmla="val -57247"/>
              <a:gd name="adj2" fmla="val 49258"/>
            </a:avLst>
          </a:prstGeom>
          <a:solidFill>
            <a:srgbClr val="FFC000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соисполнители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СЧ НИОКР (СЧ ТЗ), </a:t>
            </a:r>
            <a:r>
              <a:rPr lang="ru-RU" sz="1600" b="1" dirty="0">
                <a:solidFill>
                  <a:schemeClr val="tx1"/>
                </a:solidFill>
              </a:rPr>
              <a:t>подрядчики (ремонт и утилизация по ТД)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26">
            <a:extLst>
              <a:ext uri="{FF2B5EF4-FFF2-40B4-BE49-F238E27FC236}">
                <a16:creationId xmlns:a16="http://schemas.microsoft.com/office/drawing/2014/main" id="{17A1114F-612D-4EC4-95EF-DEA257B5E635}"/>
              </a:ext>
            </a:extLst>
          </p:cNvPr>
          <p:cNvSpPr/>
          <p:nvPr/>
        </p:nvSpPr>
        <p:spPr>
          <a:xfrm>
            <a:off x="6525368" y="4456524"/>
            <a:ext cx="2618632" cy="1145304"/>
          </a:xfrm>
          <a:prstGeom prst="wedgeRectCallout">
            <a:avLst>
              <a:gd name="adj1" fmla="val -57167"/>
              <a:gd name="adj2" fmla="val 40815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вспомогательные работы, не включается в ЦЕНУ ЕДИНИЦЫ ПРОДУКЦИИ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27">
            <a:extLst>
              <a:ext uri="{FF2B5EF4-FFF2-40B4-BE49-F238E27FC236}">
                <a16:creationId xmlns:a16="http://schemas.microsoft.com/office/drawing/2014/main" id="{3514D9B8-FC54-406E-B306-F4166F13D2A6}"/>
              </a:ext>
            </a:extLst>
          </p:cNvPr>
          <p:cNvSpPr/>
          <p:nvPr/>
        </p:nvSpPr>
        <p:spPr>
          <a:xfrm>
            <a:off x="6525368" y="5661248"/>
            <a:ext cx="2618632" cy="1196752"/>
          </a:xfrm>
          <a:prstGeom prst="wedgeRectCallout">
            <a:avLst>
              <a:gd name="adj1" fmla="val -56815"/>
              <a:gd name="adj2" fmla="val -43437"/>
            </a:avLst>
          </a:prstGeom>
          <a:solidFill>
            <a:schemeClr val="accent2">
              <a:lumMod val="75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признаются расходами отчетного периода, относятся на фин. результат по контракту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6080" y="64008"/>
            <a:ext cx="598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СТАТЕЙ КАЛЬКУЛЯЦИИ</a:t>
            </a:r>
          </a:p>
        </p:txBody>
      </p:sp>
    </p:spTree>
    <p:extLst>
      <p:ext uri="{BB962C8B-B14F-4D97-AF65-F5344CB8AC3E}">
        <p14:creationId xmlns:p14="http://schemas.microsoft.com/office/powerpoint/2010/main" val="290121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562247"/>
              </p:ext>
            </p:extLst>
          </p:nvPr>
        </p:nvGraphicFramePr>
        <p:xfrm>
          <a:off x="146304" y="670505"/>
          <a:ext cx="8933688" cy="6230261"/>
        </p:xfrm>
        <a:graphic>
          <a:graphicData uri="http://schemas.openxmlformats.org/drawingml/2006/table">
            <a:tbl>
              <a:tblPr/>
              <a:tblGrid>
                <a:gridCol w="638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1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u="sng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Статьи калькуляции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u="sng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Строка Отчета об исполнении контракта ГОЗ</a:t>
                      </a:r>
                      <a:endParaRPr lang="en-US" sz="1400" b="1" u="none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Материальные затраты ( с учетом ТЗР)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изделия собственного производства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2.3.1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2.3.7</a:t>
                      </a:r>
                      <a:endParaRPr lang="en-US" sz="1600" b="1" u="sng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Затраты на оплату труда</a:t>
                      </a: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2.3.2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5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Страховые взносы на обязательное социальное страхование</a:t>
                      </a:r>
                      <a:endParaRPr lang="en-US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2.3.2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0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Затраты на подготовку и освоение производства</a:t>
                      </a:r>
                      <a:endParaRPr lang="en-US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2.3.3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0563" algn="l"/>
                        </a:tabLs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Затраты на специальную технологическую оснастку</a:t>
                      </a:r>
                      <a:endParaRPr lang="en-US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2.3.3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Специальные затраты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2.3.3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6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Общепроизводственные затраты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2.3.4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124964"/>
                  </a:ext>
                </a:extLst>
              </a:tr>
              <a:tr h="2716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Общехозяйственные затраты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2.3.5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780062"/>
                  </a:ext>
                </a:extLst>
              </a:tr>
              <a:tr h="2716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Затраты на командировки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2.3.3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6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прямые затраты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2.3.3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542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Затраты на специальное оборудование для научных (экспериментальных) работ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2.3.3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542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Затраты по работам (услугам), выполняемым (оказываемым) сторонними организациями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2.3.3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67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Административно-управленческие расходы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60276"/>
                  </a:ext>
                </a:extLst>
              </a:tr>
              <a:tr h="3259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Коммерческие (внепроизводственные) затраты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ИЛИ 3.</a:t>
                      </a:r>
                      <a:r>
                        <a:rPr lang="en-US" sz="16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6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(гр.6)</a:t>
                      </a:r>
                      <a:endParaRPr lang="en-US" sz="1600" b="1" u="sng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856627"/>
                  </a:ext>
                </a:extLst>
              </a:tr>
              <a:tr h="27167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Проценты по кредитам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US" sz="16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06433"/>
                  </a:ext>
                </a:extLst>
              </a:tr>
              <a:tr h="2716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Доставка (транспортировка и пр. вспомогательные работы)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ИЛИ 3.</a:t>
                      </a:r>
                      <a:r>
                        <a:rPr lang="en-US" sz="16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6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(гр.6)</a:t>
                      </a:r>
                      <a:endParaRPr lang="en-US" sz="1600" b="1" u="sng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256473"/>
                  </a:ext>
                </a:extLst>
              </a:tr>
              <a:tr h="2793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Прибыль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3.6</a:t>
                      </a:r>
                      <a:endParaRPr lang="en-US" sz="1600" b="1" u="sng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89954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81FBF8-47D3-481B-8CE6-284DBDF92CD1}"/>
              </a:ext>
            </a:extLst>
          </p:cNvPr>
          <p:cNvSpPr/>
          <p:nvPr/>
        </p:nvSpPr>
        <p:spPr>
          <a:xfrm>
            <a:off x="2088200" y="8649"/>
            <a:ext cx="7147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СОСТАВА ЗАТРАТ ПО ПРИКАЗУ МПТ № 334 И ОТЧЕТА ОБ ИСПОЛНЕНИИ КОНТРАКТА ГОЗ, УТВ. ПП № 543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61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8139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Порядок определения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состава затрат, включаемых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цену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продукции, поставляемой в рамках ГОЗ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47446"/>
              </p:ext>
            </p:extLst>
          </p:nvPr>
        </p:nvGraphicFramePr>
        <p:xfrm>
          <a:off x="107504" y="620688"/>
          <a:ext cx="8979423" cy="615696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482367">
                  <a:extLst>
                    <a:ext uri="{9D8B030D-6E8A-4147-A177-3AD203B41FA5}">
                      <a16:colId xmlns:a16="http://schemas.microsoft.com/office/drawing/2014/main" val="2926038673"/>
                    </a:ext>
                  </a:extLst>
                </a:gridCol>
                <a:gridCol w="8497056">
                  <a:extLst>
                    <a:ext uri="{9D8B030D-6E8A-4147-A177-3AD203B41FA5}">
                      <a16:colId xmlns:a16="http://schemas.microsoft.com/office/drawing/2014/main" val="1468144528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Уточнены принципы деления (отнесения) на сырье и материалы </a:t>
                      </a: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входящие в состав вырабатываемой продукции, образующие ее основу или являющиеся необходимыми компонентами при ее производстве</a:t>
                      </a: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(или) покупные полуфабрикаты 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(детали в черновом или не полностью обработанном виде)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ПКИ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(входящие в соответствии с НТД в состав продукции).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78097"/>
                  </a:ext>
                </a:extLst>
              </a:tr>
              <a:tr h="436042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Уточнен состав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затрат, относимых на статью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работы, услуги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сторонних организаций производственного характера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(в т.ч. на проведение испытаний и сертификации </a:t>
                      </a:r>
                      <a:b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мат. ресурсов иностранного производства, а также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оплата по договорам ГПХ и т.д.).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608700"/>
                  </a:ext>
                </a:extLst>
              </a:tr>
              <a:tr h="458688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Определен подробный перечень затрат, относимых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статью 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ТЗР (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затраты, непосредственно связанные с приобретением, доставкой, хранением и отпуском используемых в производстве продукции материальных ресурсов на технологические цели, в т.ч. затраты на 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омандировки (за исключением связанных с согласованием общих условий поставки))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289897"/>
                  </a:ext>
                </a:extLst>
              </a:tr>
              <a:tr h="772248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доставке</a:t>
                      </a:r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транспортировке)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готовой продукции заказчику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относятся к цене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вспомогательных работ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калькулируются </a:t>
                      </a:r>
                      <a:r>
                        <a:rPr lang="ru-RU" sz="1600" b="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отдельно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b="1" u="sng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цене контракта, а </a:t>
                      </a:r>
                      <a:br>
                        <a:rPr lang="ru-RU" sz="1600" b="1" u="sng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u="sng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цене единицы готовой про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дукции).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19361"/>
                  </a:ext>
                </a:extLst>
              </a:tr>
              <a:tr h="414271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Выделена отдельная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подстатья 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изделия собственного производства»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изготовление собственными производствами организаций сырья, материалов, вспомогательных материалов, </a:t>
                      </a: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полуфабрикатов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комплектующих изделий).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374322"/>
                  </a:ext>
                </a:extLst>
              </a:tr>
              <a:tr h="414271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на командировки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следовании в служебные командировки основных работников, непосредственно связанных с производством продукции и </a:t>
                      </a:r>
                      <a:r>
                        <a:rPr lang="ru-RU" sz="160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авторским сопровождением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изготовления продукции, в т.ч.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проезд и проживание, суточные и 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выплата среднего заработка</a:t>
                      </a:r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отчислениями) за время нахождения в пути. </a:t>
                      </a:r>
                      <a:endParaRPr lang="ru-RU" sz="1600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124026"/>
                  </a:ext>
                </a:extLst>
              </a:tr>
            </a:tbl>
          </a:graphicData>
        </a:graphic>
      </p:graphicFrame>
      <p:pic>
        <p:nvPicPr>
          <p:cNvPr id="6" name="Picture 2" descr="http://cliparts.co/cliparts/dc4/5qX/dc45qXe9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2723"/>
            <a:ext cx="396046" cy="3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liparts.co/cliparts/dc4/5qX/dc45qXe9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6" y="3111824"/>
            <a:ext cx="396046" cy="3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liparts.co/cliparts/dc4/5qX/dc45qXe9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3" y="6142190"/>
            <a:ext cx="396046" cy="3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kvadmetry.ru/wp-content/uploads/2017/09/plus-minus-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073">
            <a:off x="158333" y="1026488"/>
            <a:ext cx="346699" cy="4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kvadmetry.ru/wp-content/uploads/2017/09/plus-minus-si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073">
            <a:off x="180959" y="4283317"/>
            <a:ext cx="301445" cy="38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kvadmetry.ru/wp-content/uploads/2017/09/plus-minus-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073">
            <a:off x="161519" y="5133462"/>
            <a:ext cx="343611" cy="43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6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8139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Порядок определения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состава затрат, включаемых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цену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продукции, поставляемой в рамках ГОЗ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424299"/>
              </p:ext>
            </p:extLst>
          </p:nvPr>
        </p:nvGraphicFramePr>
        <p:xfrm>
          <a:off x="107504" y="712834"/>
          <a:ext cx="8979423" cy="606552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482367">
                  <a:extLst>
                    <a:ext uri="{9D8B030D-6E8A-4147-A177-3AD203B41FA5}">
                      <a16:colId xmlns:a16="http://schemas.microsoft.com/office/drawing/2014/main" val="2926038673"/>
                    </a:ext>
                  </a:extLst>
                </a:gridCol>
                <a:gridCol w="8497056">
                  <a:extLst>
                    <a:ext uri="{9D8B030D-6E8A-4147-A177-3AD203B41FA5}">
                      <a16:colId xmlns:a16="http://schemas.microsoft.com/office/drawing/2014/main" val="1468144528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Особенности </a:t>
                      </a:r>
                      <a:r>
                        <a:rPr lang="ru-RU" sz="1600" b="1" u="sng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планирования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 на оплату труда </a:t>
                      </a:r>
                      <a:r>
                        <a:rPr lang="ru-RU" sz="1600" b="1" u="sng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всех категорий работников организации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учетом уровня, достигнутого организацией в отчетном периоде, среднего размера оплаты труда по виду экономической деятельности (по отрасли), среднего уровня оплаты труда в субъекте Российской Федерации, в котором находится организация</a:t>
                      </a:r>
                      <a:r>
                        <a:rPr lang="ru-RU" sz="1600" b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использования показателя стоимости единицы труда (</a:t>
                      </a: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нормо-час, человеко-час, человеко-день, человеко-месяц)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или среднего размера заработной платы.</a:t>
                      </a:r>
                      <a:endParaRPr lang="ru-RU" sz="16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78097"/>
                  </a:ext>
                </a:extLst>
              </a:tr>
              <a:tr h="436042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Порядок определения страховых взносов на обязательное социальное страхование с учетом уровня, сложившегося по данной статье затрат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отчетном периоде (регрессивная шкала)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608700"/>
                  </a:ext>
                </a:extLst>
              </a:tr>
              <a:tr h="458688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Конкретизирован порядок отнесения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затрат по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статье калькуляции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«Затраты на подготовку и освоение производства»,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т.ч. в подстатьи затрат «затраты на подготовку и освоение новых видов продукции» и «пусковые затраты».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Запреты на включение затрат</a:t>
                      </a:r>
                      <a:r>
                        <a:rPr lang="ru-RU" sz="160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понесенных за счет </a:t>
                      </a:r>
                      <a:r>
                        <a:rPr lang="ru-RU" sz="1600" i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капитальных вложений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а также НИОКР, проводимых за счет </a:t>
                      </a:r>
                      <a:r>
                        <a:rPr lang="ru-RU" sz="1600" i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целевых бюджетных ассигнований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289897"/>
                  </a:ext>
                </a:extLst>
              </a:tr>
              <a:tr h="458688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Уточнен порядок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учета и калькулирования затрат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специальную технологическую оснастку целевого назначения </a:t>
                      </a:r>
                      <a:r>
                        <a:rPr lang="ru-RU" sz="1600" i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специальный инструмент и специальные приспособления – технические средства, обладающие индивидуальными (уникальными) свойствами и предназначенные </a:t>
                      </a: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изготовления конкретной продукции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Ставка погашения на единицу изделия, исходя из объема выпуска.</a:t>
                      </a:r>
                      <a:endParaRPr lang="ru-RU" sz="1600" b="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19361"/>
                  </a:ext>
                </a:extLst>
              </a:tr>
              <a:tr h="414271">
                <a:tc>
                  <a:txBody>
                    <a:bodyPr/>
                    <a:lstStyle/>
                    <a:p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Определен порядок отнесения на себестоимость продукции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специальных затрат 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пропорционально количеству изделий или трудоемкости годовой (при необходимости – многолетней) производственной программы выпуска изделий.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374322"/>
                  </a:ext>
                </a:extLst>
              </a:tr>
            </a:tbl>
          </a:graphicData>
        </a:graphic>
      </p:graphicFrame>
      <p:pic>
        <p:nvPicPr>
          <p:cNvPr id="6" name="Picture 2" descr="http://cliparts.co/cliparts/dc4/5qX/dc45qXe9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3" y="2628768"/>
            <a:ext cx="396046" cy="3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liparts.co/cliparts/dc4/5qX/dc45qXe9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4722"/>
            <a:ext cx="396046" cy="3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kvadmetry.ru/wp-content/uploads/2017/09/plus-minus-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073">
            <a:off x="147540" y="1139421"/>
            <a:ext cx="354833" cy="5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kvadmetry.ru/wp-content/uploads/2017/09/plus-minus-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073">
            <a:off x="155338" y="3844986"/>
            <a:ext cx="354833" cy="5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kvadmetry.ru/wp-content/uploads/2017/09/plus-minus-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073">
            <a:off x="155339" y="4904692"/>
            <a:ext cx="354833" cy="5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38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80000"/>
        </a:solidFill>
        <a:ln>
          <a:noFill/>
        </a:ln>
      </a:spPr>
      <a:bodyPr rtlCol="0" anchor="ctr"/>
      <a:lstStyle>
        <a:defPPr algn="ctr">
          <a:defRPr sz="135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21838</TotalTime>
  <Words>6243</Words>
  <Application>Microsoft Office PowerPoint</Application>
  <PresentationFormat>Экран (4:3)</PresentationFormat>
  <Paragraphs>674</Paragraphs>
  <Slides>48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48</vt:i4>
      </vt:variant>
    </vt:vector>
  </HeadingPairs>
  <TitlesOfParts>
    <vt:vector size="61" baseType="lpstr">
      <vt:lpstr>MS PGothic</vt:lpstr>
      <vt:lpstr>Akzidenz-Grotesk Pro Med</vt:lpstr>
      <vt:lpstr>Akzidenz-Grotesk Pro Regular</vt:lpstr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1_1409_Шаблон</vt:lpstr>
      <vt:lpstr>2_Тема Office</vt:lpstr>
      <vt:lpstr>11_Тема Office</vt:lpstr>
      <vt:lpstr>Презентация PowerPoint</vt:lpstr>
      <vt:lpstr>Презентация PowerPoint</vt:lpstr>
      <vt:lpstr>Презентация PowerPoint</vt:lpstr>
      <vt:lpstr>Затраты группируются в зависимости от целевого назначения в соответствии с перечнем статей калькуляции и метода включения затрат в себестоимость (прямые и косвенные).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Требуется  согласование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IV «Особенности состава и содержания статей затрат в зависимости от места выполнения работ»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Expert-001</dc:creator>
  <cp:lastModifiedBy>Expert-001</cp:lastModifiedBy>
  <cp:revision>913</cp:revision>
  <dcterms:created xsi:type="dcterms:W3CDTF">2017-12-04T15:54:07Z</dcterms:created>
  <dcterms:modified xsi:type="dcterms:W3CDTF">2020-01-13T13:34:50Z</dcterms:modified>
</cp:coreProperties>
</file>