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89" r:id="rId3"/>
    <p:sldMasterId id="2147483701" r:id="rId4"/>
  </p:sldMasterIdLst>
  <p:notesMasterIdLst>
    <p:notesMasterId r:id="rId28"/>
  </p:notesMasterIdLst>
  <p:sldIdLst>
    <p:sldId id="277" r:id="rId5"/>
    <p:sldId id="258" r:id="rId6"/>
    <p:sldId id="257" r:id="rId7"/>
    <p:sldId id="267" r:id="rId8"/>
    <p:sldId id="268" r:id="rId9"/>
    <p:sldId id="278" r:id="rId10"/>
    <p:sldId id="259" r:id="rId11"/>
    <p:sldId id="269" r:id="rId12"/>
    <p:sldId id="270" r:id="rId13"/>
    <p:sldId id="271" r:id="rId14"/>
    <p:sldId id="272" r:id="rId15"/>
    <p:sldId id="281" r:id="rId16"/>
    <p:sldId id="273" r:id="rId17"/>
    <p:sldId id="274" r:id="rId18"/>
    <p:sldId id="275" r:id="rId19"/>
    <p:sldId id="276" r:id="rId20"/>
    <p:sldId id="287" r:id="rId21"/>
    <p:sldId id="288" r:id="rId22"/>
    <p:sldId id="282" r:id="rId23"/>
    <p:sldId id="283" r:id="rId24"/>
    <p:sldId id="284" r:id="rId25"/>
    <p:sldId id="285" r:id="rId26"/>
    <p:sldId id="286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8E339-ABB4-44EE-8957-56EFF780E00B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9D1D5-3361-4281-A440-BBEDCD75F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09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6CF0CB-0EFC-4DEF-934E-444EDCF8655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5327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80CA5-4CB2-4840-A130-CC9BFEDE0F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515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21DE9-EC65-4DC7-B712-2BF89C1392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22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548D7-6CA7-4080-9188-ABCF90B710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76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B646E-5756-4C29-985B-750E160A85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907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екстовый слайд с фотографией и спис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body" idx="1"/>
          </p:nvPr>
        </p:nvSpPr>
        <p:spPr>
          <a:xfrm>
            <a:off x="6214534" y="2265363"/>
            <a:ext cx="5503333" cy="609832"/>
          </a:xfrm>
          <a:prstGeom prst="rect">
            <a:avLst/>
          </a:prstGeom>
        </p:spPr>
        <p:txBody>
          <a:bodyPr>
            <a:noAutofit/>
          </a:bodyPr>
          <a:lstStyle>
            <a:lvl1pPr defTabSz="900112">
              <a:lnSpc>
                <a:spcPts val="2000"/>
              </a:lnSpc>
              <a:spcBef>
                <a:spcPts val="0"/>
              </a:spcBef>
              <a:defRPr sz="1600"/>
            </a:lvl1pPr>
            <a:lvl2pPr defTabSz="900112">
              <a:lnSpc>
                <a:spcPts val="2000"/>
              </a:lnSpc>
              <a:spcBef>
                <a:spcPts val="0"/>
              </a:spcBef>
              <a:defRPr sz="1600"/>
            </a:lvl2pPr>
            <a:lvl3pPr defTabSz="900112">
              <a:lnSpc>
                <a:spcPts val="2000"/>
              </a:lnSpc>
              <a:spcBef>
                <a:spcPts val="0"/>
              </a:spcBef>
              <a:defRPr sz="1600"/>
            </a:lvl3pPr>
            <a:lvl4pPr defTabSz="900112">
              <a:lnSpc>
                <a:spcPts val="2000"/>
              </a:lnSpc>
              <a:spcBef>
                <a:spcPts val="0"/>
              </a:spcBef>
              <a:defRPr sz="1600"/>
            </a:lvl4pPr>
            <a:lvl5pPr defTabSz="900112">
              <a:lnSpc>
                <a:spcPts val="2000"/>
              </a:lnSpc>
              <a:spcBef>
                <a:spcPts val="0"/>
              </a:spcBef>
              <a:defRPr sz="1600"/>
            </a:lvl5pPr>
          </a:lstStyle>
          <a:p>
            <a:pPr lvl="0">
              <a:defRPr sz="1800"/>
            </a:pPr>
            <a:r>
              <a:rPr sz="1600"/>
              <a:t>Body Level One</a:t>
            </a:r>
          </a:p>
          <a:p>
            <a:pPr lvl="1">
              <a:defRPr sz="1800"/>
            </a:pPr>
            <a:r>
              <a:rPr sz="1600"/>
              <a:t>Body Level Two</a:t>
            </a:r>
          </a:p>
          <a:p>
            <a:pPr lvl="2">
              <a:defRPr sz="1800"/>
            </a:pPr>
            <a:r>
              <a:rPr sz="1600"/>
              <a:t>Body Level Three</a:t>
            </a:r>
          </a:p>
          <a:p>
            <a:pPr lvl="3">
              <a:defRPr sz="1800"/>
            </a:pPr>
            <a:r>
              <a:rPr sz="1600"/>
              <a:t>Body Level Four</a:t>
            </a:r>
          </a:p>
          <a:p>
            <a:pPr lvl="4">
              <a:defRPr sz="1800"/>
            </a:pPr>
            <a:r>
              <a:rPr sz="1600"/>
              <a:t>Body Level Five</a:t>
            </a:r>
          </a:p>
        </p:txBody>
      </p:sp>
      <p:sp>
        <p:nvSpPr>
          <p:cNvPr id="107" name="Shape 10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" name="Shape 108"/>
          <p:cNvSpPr>
            <a:spLocks noGrp="1"/>
          </p:cNvSpPr>
          <p:nvPr>
            <p:ph type="title"/>
          </p:nvPr>
        </p:nvSpPr>
        <p:spPr>
          <a:xfrm>
            <a:off x="479999" y="1044000"/>
            <a:ext cx="11237869" cy="1221364"/>
          </a:xfrm>
          <a:prstGeom prst="rect">
            <a:avLst/>
          </a:prstGeom>
        </p:spPr>
        <p:txBody>
          <a:bodyPr/>
          <a:lstStyle/>
          <a:p>
            <a:pPr lvl="0">
              <a:defRPr sz="1800" spc="0"/>
            </a:pPr>
            <a:r>
              <a:rPr sz="2200" spc="-5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518078805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942" y="257175"/>
            <a:ext cx="6240873" cy="2921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0" y="2"/>
            <a:ext cx="784579" cy="549275"/>
          </a:xfrm>
        </p:spPr>
        <p:txBody>
          <a:bodyPr/>
          <a:lstStyle>
            <a:lvl1pPr>
              <a:defRPr/>
            </a:lvl1pPr>
          </a:lstStyle>
          <a:p>
            <a:fld id="{68E5F530-2331-4E93-8151-FA16CC986A8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883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467A-C02C-4389-99A4-6C5A420D4CF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6C96-9520-41A7-A9A1-6A5E51094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479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467A-C02C-4389-99A4-6C5A420D4CF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6C96-9520-41A7-A9A1-6A5E51094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757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467A-C02C-4389-99A4-6C5A420D4CF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6C96-9520-41A7-A9A1-6A5E51094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6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467A-C02C-4389-99A4-6C5A420D4CF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6C96-9520-41A7-A9A1-6A5E51094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101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467A-C02C-4389-99A4-6C5A420D4CF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6C96-9520-41A7-A9A1-6A5E51094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82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727B4-1AB4-4EBE-935E-2DEAC982EB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1599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467A-C02C-4389-99A4-6C5A420D4CF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6C96-9520-41A7-A9A1-6A5E51094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7368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467A-C02C-4389-99A4-6C5A420D4CF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6C96-9520-41A7-A9A1-6A5E51094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8070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467A-C02C-4389-99A4-6C5A420D4CF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6C96-9520-41A7-A9A1-6A5E51094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2498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467A-C02C-4389-99A4-6C5A420D4CF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6C96-9520-41A7-A9A1-6A5E51094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6484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467A-C02C-4389-99A4-6C5A420D4CF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6C96-9520-41A7-A9A1-6A5E51094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1824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467A-C02C-4389-99A4-6C5A420D4CF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6C96-9520-41A7-A9A1-6A5E51094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6450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екстовый слайд,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t>Title Text</a:t>
            </a: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87">
            <a:extLst>
              <a:ext uri="{FF2B5EF4-FFF2-40B4-BE49-F238E27FC236}">
                <a16:creationId xmlns:a16="http://schemas.microsoft.com/office/drawing/2014/main" id="{FF01091D-590B-4708-B872-71B507FD51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1E3F-EC6A-49F2-B472-292F998551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148280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467A-C02C-4389-99A4-6C5A420D4CF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6C96-9520-41A7-A9A1-6A5E51094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6938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467A-C02C-4389-99A4-6C5A420D4CF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6C96-9520-41A7-A9A1-6A5E51094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7216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467A-C02C-4389-99A4-6C5A420D4CF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6C96-9520-41A7-A9A1-6A5E51094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60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1D755-27AE-4E20-9643-F63C927EB1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7976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467A-C02C-4389-99A4-6C5A420D4CF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6C96-9520-41A7-A9A1-6A5E51094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1702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467A-C02C-4389-99A4-6C5A420D4CF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6C96-9520-41A7-A9A1-6A5E51094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2833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467A-C02C-4389-99A4-6C5A420D4CF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6C96-9520-41A7-A9A1-6A5E51094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586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467A-C02C-4389-99A4-6C5A420D4CF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6C96-9520-41A7-A9A1-6A5E51094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1023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467A-C02C-4389-99A4-6C5A420D4CF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6C96-9520-41A7-A9A1-6A5E51094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9900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467A-C02C-4389-99A4-6C5A420D4CF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6C96-9520-41A7-A9A1-6A5E51094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7708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467A-C02C-4389-99A4-6C5A420D4CF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6C96-9520-41A7-A9A1-6A5E51094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2199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467A-C02C-4389-99A4-6C5A420D4CF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6C96-9520-41A7-A9A1-6A5E51094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6000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80CA5-4CB2-4840-A130-CC9BFEDE0F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5502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F727B4-1AB4-4EBE-935E-2DEAC982EB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960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2EFE3-6D10-40D4-8172-A331DA802E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6241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1D755-27AE-4E20-9643-F63C927EB1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6722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2EFE3-6D10-40D4-8172-A331DA802E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6875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AF4C6-3C09-4072-BDFB-06DE0536E9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81385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7B218-B4B5-4727-B903-3AF26DD96E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2941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A2458-1247-46DF-871A-C4970ABC98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00478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FA9B35-2EBB-4EAE-A9AD-9892DEC790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5575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68187-FD91-4D29-A297-B57275F81D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4553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1DE9-EC65-4DC7-B712-2BF89C1392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03099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548D7-6CA7-4080-9188-ABCF90B710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3161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B646E-5756-4C29-985B-750E160A85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2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AF4C6-3C09-4072-BDFB-06DE0536E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2474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942" y="257175"/>
            <a:ext cx="6240873" cy="2921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0" y="2"/>
            <a:ext cx="784579" cy="549275"/>
          </a:xfrm>
        </p:spPr>
        <p:txBody>
          <a:bodyPr/>
          <a:lstStyle>
            <a:lvl1pPr>
              <a:defRPr/>
            </a:lvl1pPr>
          </a:lstStyle>
          <a:p>
            <a:fld id="{68E5F530-2331-4E93-8151-FA16CC986A8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02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7B218-B4B5-4727-B903-3AF26DD96E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481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A2458-1247-46DF-871A-C4970ABC98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806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A9B35-2EBB-4EAE-A9AD-9892DEC790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093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68187-FD91-4D29-A297-B57275F81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86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3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print">
            <a:lum/>
          </a:blip>
          <a:srcRect/>
          <a:stretch>
            <a:fillRect t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7B230D-9886-4E4C-B3E8-481BF9B5D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Рисунок 6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75685" y="0"/>
            <a:ext cx="2609849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 userDrawn="1"/>
        </p:nvSpPr>
        <p:spPr>
          <a:xfrm>
            <a:off x="-6351" y="1588"/>
            <a:ext cx="182035" cy="6856412"/>
          </a:xfrm>
          <a:prstGeom prst="rect">
            <a:avLst/>
          </a:prstGeom>
          <a:solidFill>
            <a:srgbClr val="B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83400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D467A-C02C-4389-99A4-6C5A420D4CF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06C96-9520-41A7-A9A1-6A5E510943E1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6876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116632"/>
            <a:ext cx="3096344" cy="102727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126" y="1638902"/>
            <a:ext cx="6759874" cy="522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071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D467A-C02C-4389-99A4-6C5A420D4CF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06C96-9520-41A7-A9A1-6A5E510943E1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6876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116632"/>
            <a:ext cx="3096344" cy="102727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126" y="1638902"/>
            <a:ext cx="6759874" cy="522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75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97B230D-9886-4E4C-B3E8-481BF9B5DF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5686" y="0"/>
            <a:ext cx="2609849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 userDrawn="1"/>
        </p:nvSpPr>
        <p:spPr>
          <a:xfrm>
            <a:off x="-6351" y="1588"/>
            <a:ext cx="182035" cy="6856412"/>
          </a:xfrm>
          <a:prstGeom prst="rect">
            <a:avLst/>
          </a:prstGeom>
          <a:solidFill>
            <a:srgbClr val="B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270572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Прямоугольник 9"/>
          <p:cNvSpPr>
            <a:spLocks noChangeArrowheads="1"/>
          </p:cNvSpPr>
          <p:nvPr/>
        </p:nvSpPr>
        <p:spPr bwMode="auto">
          <a:xfrm>
            <a:off x="1492439" y="6261692"/>
            <a:ext cx="25361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http://expert275.ru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53095" y="5214206"/>
            <a:ext cx="4473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7672" y="0"/>
            <a:ext cx="2629535" cy="585216"/>
          </a:xfrm>
          <a:prstGeom prst="rect">
            <a:avLst/>
          </a:prstGeom>
          <a:solidFill>
            <a:srgbClr val="709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D64AE62-E2AF-48FD-B5A0-71C19857ABBC}"/>
              </a:ext>
            </a:extLst>
          </p:cNvPr>
          <p:cNvSpPr/>
          <p:nvPr/>
        </p:nvSpPr>
        <p:spPr>
          <a:xfrm>
            <a:off x="799309" y="2005267"/>
            <a:ext cx="110607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«Раздельный учет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 выполнении ГОЗ.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Арбитражная практика возбуждения дел по ст. 15.37 КоАП РФ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</a:t>
            </a:r>
            <a:endParaRPr kumimoji="0" lang="ru-RU" sz="2400" b="1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12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3"/>
    </mc:Choice>
    <mc:Fallback xmlns="">
      <p:transition spd="slow" advTm="221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6724" y="718483"/>
            <a:ext cx="11315702" cy="59400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Размер затрат на основную заработную плату, относимых на конкретные заказы в качестве прямых затрат,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зависит, в числе прочего, от расчетной (плановой) трудоемкости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то есть количества нормо-часов, подтверждаемых по смыслу Правил № 47 </a:t>
            </a:r>
            <a:r>
              <a:rPr kumimoji="0" lang="ru-RU" sz="20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рабочими нарядами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как первичной учетной документацией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Отражение по статье калькуляции «Затраты на оплату труда основных производственных работников» соответствует фактически начисленной заработной плате, которая формировалась по каждому заказу отдельно.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Размер этих затрат определяется исходя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из расчетной (плановой) трудоемкости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 тарифных ставок (окладов) оплаты труда работника за выполнение нормы труда (трудовых обязательств), дифференцированных по видам работ и признаку сложности (квалификации) за единицу времени, установленных в организации коллективным договором, соглашением или иным локальным нормативным актом в соответствии с трудовым законодательством.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При этом комиссией антимонопольного органа при перерасчете приняты во внимание не корректные данные по трудоемкости и фактический показатель ОЗП ОПР, что является искажением действительности.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Суд поддержал позицию Общества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(заявленные обществом требования о признании недействительным предписания ФАС России  были удовлетворены).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Апелляционная жалоба УФАС России отклонена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(Постановление от 30.07.2021 г. № 06АП-3794/2021)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71889" y="139184"/>
            <a:ext cx="7005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РЕШЕНИЕ от 20.05.2021 г. по Делу № А73-7408/2020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4" y="6248400"/>
            <a:ext cx="1219200" cy="609600"/>
          </a:xfrm>
          <a:prstGeom prst="rect">
            <a:avLst/>
          </a:prstGeom>
        </p:spPr>
      </p:pic>
      <p:pic>
        <p:nvPicPr>
          <p:cNvPr id="7" name="Picture 2" descr="https://handvorec.ru/wp-content/uploads/2018/11/vazhn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2349" y="50959"/>
            <a:ext cx="69532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7439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8912" y="494228"/>
            <a:ext cx="1147830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 (исполнитель) предъявило Заводу (заказчику) к приемке работы по актам о приемке выполненных работ на сумму 16 992 517,41 руб. (согласно заключению ВП МО). При этом Общество считало, что указанные работы подлежат оплате исходя из фиксированной цены 10 166 670,02 руб.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Завод не согласился с доводами Общества относительно стоимости предъявляемых результатов работ. Завод указал, что между сторонами имеются разногласия относительно определения фактической трудоемкости выполненных работ, которая в силу пункта 4.4 Договора является одной из существенных составляющих при формировании фиксированной цены выполненных работ. 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Иными словами, по мнению заказчика, исполнитель в обоснование заявленного им расчета цены работ должен был представить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доказательства присутствия своих работников на территории Завода в рабочие периоды времени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В подтверждение объема фактической трудоемкости Общество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предоставило Заводу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табели учета рабочего времени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составленные на своих работников. Однако Завод не принял указанные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табели учета, указав, что они были составлены исполнителем в одностороннем порядке. 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 указал, что Завод является режимным предприятием, на котором установлен пропускной режим, который предусматривает в том числе контроль и фиксацию проходов (выходов) на территории Завода посредством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контроля управления доступом Завода (СКУД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). Заказчик подчеркнул, что доступ работников исполнителя осуществлялся на основании разовых пропусков через турникеты, оборудованные СКУД,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фиксирует дату и время прохода по территории Завода и выхода с территории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для корректировки фиксированной цены работ по Договору послужило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существенное расхождение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 из спорных табелей учета с информацией, считанной с СКУД.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Сопоставив данные из табелей учета рабочего времени с информацией СКУД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заказчик пришел к </a:t>
            </a:r>
            <a:r>
              <a:rPr kumimoji="0" lang="ru-RU" sz="1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выводу о завышении исполнителем объема трудоемкости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 выполненным работам, в связи с чем на основании условий Договора заявил о необходимости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снижения фиксированной цены работ.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фактического рабочего времени сотрудников Общества не может быть рассчитан исключительно на основании составленных Обществом в одностороннем порядке табелей учета рабочего времени.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</a:t>
            </a:r>
            <a:r>
              <a:rPr kumimoji="0" lang="ru-RU" sz="1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суд первой инстанции отклонил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цены заказчика, основанный на сведениях СКУД, указав, что условиями Договора такой способ контроля рабочего времени не предусмотрен. 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Кассационный суд отменил такое решение и </a:t>
            </a:r>
            <a:r>
              <a:rPr kumimoji="0" lang="ru-RU" sz="1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направил дело на новое рассмотрение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71889" y="92826"/>
            <a:ext cx="7161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РЕШЕНИЕ от 21.06.2021 г. по Делу № А56-42934/2020</a:t>
            </a:r>
          </a:p>
        </p:txBody>
      </p:sp>
      <p:pic>
        <p:nvPicPr>
          <p:cNvPr id="6" name="Picture 2" descr="https://handvorec.ru/wp-content/uploads/2018/11/vazhn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186" y="52387"/>
            <a:ext cx="528639" cy="52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miic.pro/assets/gallery/skud/skud+cctv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4195" y="0"/>
            <a:ext cx="695325" cy="647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трелка вправо 6"/>
          <p:cNvSpPr/>
          <p:nvPr/>
        </p:nvSpPr>
        <p:spPr>
          <a:xfrm>
            <a:off x="11079016" y="6419850"/>
            <a:ext cx="838200" cy="43815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71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1889" y="92826"/>
            <a:ext cx="7161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РЕШЕНИЕ от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24.12.2021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г. по Делу № А56-42934/2020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7744" y="691651"/>
            <a:ext cx="1183233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7675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Ранее судами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дана оценка доводам ответчика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том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расчет фактического рабочего времени сотрудников истца не может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рассчитан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исключительно на основании составленных Обществом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одностороннем порядке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табелей учета рабочего времени. На территории Завода действует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пропускной режим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и, согласно Инструкции о пропускном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внутриобъектовом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режиме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 «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Кронштадтский морской завод», учет рабочего времени работников осуществляется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турникетной зоны СКУД. Завод пояснил, что основанием для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корректировки фиксированной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работ по Договору послужило существенное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расхождение сведений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спорных табелей учета с информацией, считанной с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СКУД.</a:t>
            </a:r>
          </a:p>
          <a:p>
            <a:pPr indent="447675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Завод (заказчик работ)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считает, что не являются допустимым доказательством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обоснованности заявленной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Истцом фиксированной цены работ (в размере 16 992 517,41 руб.)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табели учета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рабочего времени. Так,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представленные в качестве подтверждения трудоемкости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размере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7 634 н/ч, Заказчиком согласованы не были (хотя доступ на объект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пролегает исключительно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режимной территории Заказчика и достоверное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 нахождения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 или иного лица на территории АО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«Кронштадтский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морской завод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без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 уполномоченных представителей Ответчика - не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представляется возможным).</a:t>
            </a:r>
          </a:p>
          <a:p>
            <a:pPr indent="447675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Командир в письме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сообщил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подтвердить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предоставленных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табелей с фактически отработанным временем сотрудниками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 «…» (исполнитель)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«Адмирал Владимирский» в период с июля по ноябрь не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представляется возможным. При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изучении Журнала Ответчиком, было установлено, что ни одного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ФИО работников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Истца, из указанных в табелях, в Журнале не числится.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Данное обстоятельство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информации от командира корабля (Получатель)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нежелании работников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Исполнителя регистрировать себя в Журнале указывает на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умышленное уклонение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Исполнителя о фиксации своего присутствия на судне с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последующего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завышения трудоемкости по Договору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указанных пояснений Получателя 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 Журнала, позиция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Заказчика 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необоснованном завышении Истцом цены работ по Договору за счет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недостоверной информации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табелях учета рабочего времени, находит свое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бесспорное подтверждение.</a:t>
            </a:r>
          </a:p>
          <a:p>
            <a:pPr indent="447675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Исполнителю было достоверно известно, что кроме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Журнала «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Учета посещения корабля представителями промышленности», который ведется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корабле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Заказчиком, посредством СКУД, непрерывно ведется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фиксациях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фактического времени присутствия физических лиц на территории Завода,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числе, и работников Исполнителя, в соответствии с Инструкцией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Завода.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таких обстоятельствах иск удовлетворению не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подлежит.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суда: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иске отказать.</a:t>
            </a:r>
          </a:p>
        </p:txBody>
      </p:sp>
      <p:pic>
        <p:nvPicPr>
          <p:cNvPr id="6" name="Picture 2" descr="https://handvorec.ru/wp-content/uploads/2018/11/vazhn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186" y="52387"/>
            <a:ext cx="685230" cy="52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30" t="11734" r="19359" b="11467"/>
          <a:stretch/>
        </p:blipFill>
        <p:spPr>
          <a:xfrm>
            <a:off x="11386661" y="5851"/>
            <a:ext cx="683419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217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1889" y="92826"/>
            <a:ext cx="7005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РЕШЕНИЕ от 20.10.2021 г. по Делу № А21-2695/2021</a:t>
            </a:r>
          </a:p>
        </p:txBody>
      </p:sp>
      <p:pic>
        <p:nvPicPr>
          <p:cNvPr id="5" name="Picture 4" descr="https://miic.pro/assets/gallery/skud/skud+cct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1924" y="116955"/>
            <a:ext cx="1098267" cy="875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42453" y="865432"/>
            <a:ext cx="1145092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452438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 рамках рассмотрения дела отмечено, в период выполнения Обществом работ по договору на территории завода находилось 118,46 чел/дней</a:t>
            </a:r>
            <a:r>
              <a:rPr kumimoji="0" lang="ru-RU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 трудоемкость 137,1 чел/дня истцом </a:t>
            </a:r>
            <a:br>
              <a:rPr kumimoji="0" lang="ru-RU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ru-RU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не обоснована; военным представительством подтверждена работа в 120 чел/дней</a:t>
            </a: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0" marR="0" lvl="0" indent="452438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ВП МО РФ по итогам проверки не подтверждены данные, обозначенные в табелях учета, которыми истец обосновал свои требования к ответчику, напротив, выявлены несоответствия (расчеты с исправлениями представителя ВП приложены). В договоре (приложение № 1) согласована трудоемкость 120 чел/дней. Превышение этого значения военным представительством не принято.</a:t>
            </a:r>
          </a:p>
          <a:p>
            <a:pPr marL="0" marR="0" lvl="0" indent="452438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При рассмотрении приложенных материалов было выявлено </a:t>
            </a: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существенное </a:t>
            </a:r>
            <a:r>
              <a:rPr kumimoji="0" lang="ru-RU" sz="21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расхождение между данными рабочего времени, указанными в табелях учета рабочего времени, и данными, зафиксированными системой контроля управления доступом</a:t>
            </a:r>
            <a:r>
              <a:rPr kumimoji="0" lang="ru-RU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0" marR="0" lvl="0" indent="452438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ВП МО РФ (головного исполнителя) указано заводу на необходимость принять меры, исключающие согласование и подписание договоров с необоснованно завышенной трудоемкостью.</a:t>
            </a:r>
          </a:p>
          <a:p>
            <a:pPr marL="0" marR="0" lvl="0" indent="452438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 уточняющий вопрос суда ответчик подтвердил, что в настоящее время при определении трудоемкости используются данные системы контроля управления доступом (СКУД), о которой идет речь в письме заказчика. </a:t>
            </a:r>
            <a:r>
              <a:rPr kumimoji="0" lang="ru-RU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СКУД представляет собой пропускную систему контроля на территории завода в виде турникета на проходной завода.</a:t>
            </a:r>
          </a:p>
        </p:txBody>
      </p:sp>
    </p:spTree>
    <p:extLst>
      <p:ext uri="{BB962C8B-B14F-4D97-AF65-F5344CB8AC3E}">
        <p14:creationId xmlns:p14="http://schemas.microsoft.com/office/powerpoint/2010/main" val="764641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799" y="849749"/>
            <a:ext cx="11572875" cy="59400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Плановая и фактическая суммы затрат на оплату труда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основных производственных рабочих (основная заработная плата и дополнительная заработная плата), отчисления на социальные нужды, общепроизводственные и общехозяйственные затраты также согласно калькуляциям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оказались равны.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Согласно данным калькуляций фактическая трудоемкость (нормо-час) ремонтных работ указана равной планируемой трудоемкости работ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но рабочих нарядов, подтверждающих обозначенное количество нормо-часов, не представлено.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При этом, Предложенная УФАС методика расчета неподтвержденных затрат основана на определении стоимости нормо-часа из обозначенной в калькуляции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плановой трудоемкости в </a:t>
            </a:r>
            <a:b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657 нормо-часов,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а затем подсчете надлежащего размера основной заработной платы производственных рабочих, исходя из использования определенного показателя стоимости нормо-часа и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фактической трудоемкости, указанной в нарядах (594 нормо-часа).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Вместе с тем рассматриваемая методика, как установил суд, основана исключительно на суждении о том, что стоимость нормо-часа независимо от характеристик работы является одинаковой, и не в полной мере соотносится с пунктом 7 Порядка № 200. 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Фактически в настоящем случае УФАС, производя расчеты, уравнивает стоимостную характеристику всех нормо-часов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что,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по убеждению суда, не является объективным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так как в данном случае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 учитывается квалификация рабочих, выполнивших различные работы в рамках одного заказа.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09308" y="127040"/>
            <a:ext cx="71523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РЕШЕНИЕ от 14.05.2021 г. по Делу № А73-7407/2020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11039474" y="6292810"/>
            <a:ext cx="838200" cy="43815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748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9574" y="600849"/>
            <a:ext cx="11782425" cy="62170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Обосновывая при данных обстоятельствах равенство фактических и планируемых значений затрат на основную заработную плату основных производственных рабочих, АО «…. СРЗ» представлена выписка из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ведомости распределения </a:t>
            </a:r>
            <a:r>
              <a:rPr kumimoji="0" lang="ru-RU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заработка в бригаде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а также пояснения относительно порядка начисления заработной платы (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нормо-час в соответствии с выданным нарядом разделить на отработанные бригадой на соответствующем участке сдельные часы и умножить на начисления к заработной плате с НДФЛ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). 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Применительно к каждому рабочему наряду завод привел размер затрат на основную заработную плату основных производственных рабочих, не опровергнутый антимонопольным органом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Суд, оценив представленные АО «… СРЗ» документы и пояснения, установил, что суммы из ведомости распределения заработка в бригаде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согласуются с основной заработной платой производственных рабочих, указанной в калькуляции к заказам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Данное обстоятельство также подтверждено антимонопольным органом.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Учитывая изложенное, а также поскольку работы в рамках заказа выполнялись работниками различной квалификации (именно в силу данного обстоятельства стоимость нормо-часа по рабочим нарядам разнится),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суд считает доказанным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несение заводом по данному заказу затрат на оплату труда основных производственных рабочих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 размере, обозначенном в калькуляции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Указанные затраты в полном соответствии с Условиями договора запланированные затраты не превысили,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подтверждены документально, в связи с чем, по убеждению суда,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отсутствуют основания считать цену на продукцию по ГОЗ в рассматриваемом случае необоснованно завышенной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Кассационная жалоба УФАС оставлена без удовлетворения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(Постановление от 22.07.2021 г. № 06АП-3641/2021)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71889" y="0"/>
            <a:ext cx="71523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РЕШЕНИЕ от 14.05.2021 г. по Делу № А73-7407/2020</a:t>
            </a:r>
          </a:p>
        </p:txBody>
      </p:sp>
      <p:pic>
        <p:nvPicPr>
          <p:cNvPr id="3074" name="Picture 2" descr="https://www.pngkit.com/png/detail/1-10114_picture-freeuse-download-download-green-transparent-check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200" y="0"/>
            <a:ext cx="966268" cy="665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9023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1889" y="139184"/>
            <a:ext cx="7161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РЕШЕНИЕ от 21.06.2021 г. по Делу № А73-13594/2020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5274" y="600849"/>
            <a:ext cx="1182476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5429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 мнению заявителя, в ходе проведения плановой выездной проверки комиссии Хабаровского УФАС России были представлены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 полном объеме документы по обоснованности включения затрат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 себестоимость продукции (в том числе по начислениям и выплате заработной платы основных производственных рабочих). Также был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предоставлен прямой доступ в программу «1С: Бухгалтерия» заявителя, в которой формируются абсолютно все затраты по каждому отдельному заказу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  <a:b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При этом комиссией УФАС при перерасчете приняты во внимание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некорректные данные по трудоемкости и фактический показатель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основной заработной платы основных производственных рабочих, что является искажением действительности. </a:t>
            </a:r>
          </a:p>
          <a:p>
            <a:pPr marL="0" marR="0" lvl="0" indent="5429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 ходе судебного разбирательства Хабаровское УФАС России указало, что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Общество в полном объеме подтвердило затраты по трудоемкости, включенные в стоимость вышеуказанных Договоров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Из буквального толкования вышеуказанных положений пункта 7 Порядка № 200 следует, что размер затрат на основную заработную плату, относимых на конкретные заказы в качестве прямых затрат, зависит, в числе прочего, от расчетной (плановой)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трудоемкости, то есть количества нормо-часов, подтверждаемых по смыслу Правил № 47 </a:t>
            </a:r>
            <a:r>
              <a:rPr kumimoji="0" lang="ru-RU" sz="1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рабочими нарядами как первичной учетной документацие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й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Исходя из вышеуказанных положений Порядка № 200 и Правил № 47 усматривается,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что прямые затраты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к числу которых относятся расходы на оплату труда непосредственных исполнителей, должны быть во всяком случае подтверждены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первичной учетной документацией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а накладные расходы являются величиной, пропорциональной прямым затратам.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Из материалов дела следует, что вменяя Обществу нарушение пункта 1 части 3 статьи 8 Закона № 275-ФЗ в части необоснованного включения в стоимость Договоров затрат антимонопольный орган исходил из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документального не подтверждения Обществом трудоемкости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 количестве 12 538,04 нормо-часов. Вместе с тем, в ходе судебного разбирательства Хабаровским УФАС России на основании представленных в материалы дела доказательств, произведен перерасчет, по результатам которого антимонопольный орган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пришел к выводу о подтверждении Обществом в полном объеме затрат по трудоемкости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включенные в стоимость вышеуказанных Договоров.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Таким образом,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выводы комиссии Хабаровского УФАС России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изложенные в оспариваемом решении о наличии в действиях АО «179 СРЗ» нарушения порядка ценообразования, выразившееся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во включении в цену неподтвержденных затрат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 сумму</a:t>
            </a:r>
            <a:b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12 931 553,50 руб. (за необоснованно включенные в себестоимость Договоров затраты по трудоемкости договора),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являются необоснованными.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Апелляционная жалоба УФАС оставлена без удовлетворения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(Постановление от 12.08.2021 г. № 06АП-3923/2021).</a:t>
            </a:r>
          </a:p>
        </p:txBody>
      </p:sp>
      <p:pic>
        <p:nvPicPr>
          <p:cNvPr id="6" name="Picture 2" descr="https://www.pngkit.com/png/detail/1-10114_picture-freeuse-download-download-green-transparent-check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1400" y="40075"/>
            <a:ext cx="813867" cy="560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248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3965" y="178007"/>
            <a:ext cx="60213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Дело №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А05-7788/2020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№А05- 12559/2020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288614"/>
            <a:ext cx="1206817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Прокуратурой внесено представление 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связи 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 выявлением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 деятельности АО «ПО «Севмаш» нарушений требований 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законодательства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«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 нарушение Правил (ПП № 47)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общество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не вело раздельный учет затрат по этапам выполнения </a:t>
            </a:r>
            <a:r>
              <a:rPr kumimoji="0" lang="ru-RU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работ по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заказам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204, </a:t>
            </a:r>
            <a:r>
              <a:rPr kumimoji="0" lang="ru-RU" sz="17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161….»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Севмаш не согласился с вмененным нарушением, поскольку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во-первых, в связи 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 незаконностью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требования о ведении раздельного учета по каждому 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этапу государственного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контракта. Прокуратура не указывает нарушенную норму закона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которая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прямо предписывает головному исполнителю ГОЗ вести раздельный учет не 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 государственному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контракту в целом, а по его отдельным этапам; </a:t>
            </a:r>
            <a:endParaRPr kumimoji="0" lang="ru-RU" sz="1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во-вторых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в связи 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 невозможностью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исходя из существующей общепринятой 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кораблестроительной практики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основанной на военных государственных стандартах, налаживания 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поэтапного раздельного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учета при строительстве головных 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кораблей.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Вменяя нарушение «Правил ведения организациями, 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выполняющими государственный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оборонный заказ, раздельного учета результатов 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финансово- хозяйственной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деятельности» (далее - Правила по ГОЗ), прокуратура распространила 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их действие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 более ранний период, предполагаю, что вследствие признания отношений 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 ведению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раздельного учета длящимися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Принципиальные терминологические отличия между Правилами в редакции </a:t>
            </a:r>
            <a:r>
              <a:rPr kumimoji="0" lang="ru-RU" sz="17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от 20.02.2002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 Правилами по </a:t>
            </a:r>
            <a:r>
              <a:rPr kumimoji="0" lang="ru-RU" sz="17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ГОЗ (утв. ПП № 543)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заключаются в том, что согласно абзацу 1 пункта 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 Правил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 ГОЗ головной исполнитель осуществляет учет производственных 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 коммерческих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затрат, обязательств (дебиторская и кредиторская задолженности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), денежных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средств, имущественных прав, материальных запасов, основных средств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нематериальных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активов и т.п. (далее - ресурсы) отдельно по каждому 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государственному контракту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а не по государственному 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заказу.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Таким образом, для организаций, которые </a:t>
            </a:r>
            <a:r>
              <a:rPr kumimoji="0" lang="ru-RU" sz="17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вели раздельный учет по каждому государственному контракту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 период действия Правил в редакции от 20.02.2002 с принятием Правил по ГОЗ ничего не изменилось с методологической точки зрения.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11334750" y="6486525"/>
            <a:ext cx="571500" cy="37147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2" descr="http://karmenta.net/files/uploads/sheikh_tuhin_Label_Icon.png">
            <a:extLst>
              <a:ext uri="{FF2B5EF4-FFF2-40B4-BE49-F238E27FC236}">
                <a16:creationId xmlns:a16="http://schemas.microsoft.com/office/drawing/2014/main" id="{5C91CEA2-82F7-4DBB-A1BC-3E58D5BD7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6119" y="263008"/>
            <a:ext cx="897097" cy="907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21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76" y="1206490"/>
            <a:ext cx="118586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Норма абзаца 2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пункта 1 Правил по ГОЗ, согласно которой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первичная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учетная документация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(лимитные карты, требования, рабочие наряды и др.) оформляется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 предусмотренные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 государственном оборонном заказе отдельное изделие,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группу изделий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работу, услугу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(далее - продукция), также осталась неизменной в сравнении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 пунктом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 Правил в редакции от 20.02.2002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Указанная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норма ориентирует на изделие, предусмотренное в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государственном оборонном заказе.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мнению Севмаша, Правила по ГОЗ не имеют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принципиальных различий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 Правилами в редакции от 20.02.2002 для цели разрешения настоящего спора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соответственно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не изменяют подходы к ведению раздельного учета по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государственным контрактам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но не по этапам государственных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контрактов.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Севмаш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вел и ведет раздельный учет по каждому государственному контракту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 отнесением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затрат нарастающим итогом с определением финансового результата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 факту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передачи кораблей государственному заказчику, что соответствует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Правилам в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любой из вышеперечисленных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редакций.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Общие требования государственных контрактов требуют от головного исполнителя ведения раздельного учета без особенностей поэтапного выполнения работ.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Финансирование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государственных контрактов осуществлялось без привязки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 этапам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государственных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контрактов.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При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этом, формат предоставления отчетности государственному заказчику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Министерству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обороны РФ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предусматривает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подведение итогов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финансово- хозяйственной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деятельности в отношении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контракта в целом, а не в отношении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его отдельного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этапа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Суд </a:t>
            </a:r>
            <a:r>
              <a:rPr kumimoji="0" lang="ru-RU" sz="1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согласился с доводами Севмаша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указав, что законодательно предусмотрена обязанность ведения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раздельного учета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результатов ФХД по государственным контрактам, в то же время обязанность ведения раздельного учета результатов ФХД по каждому этапу выполнения работ не предусмотрена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Учет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затрат отдельно по каждому этапу Правилами №47 не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предусмотрен.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68012" y="226741"/>
            <a:ext cx="82295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Дело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№А05-12559/2020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4" name="Picture 2" descr="http://karmenta.net/files/uploads/sheikh_tuhin_Label_Icon.png">
            <a:extLst>
              <a:ext uri="{FF2B5EF4-FFF2-40B4-BE49-F238E27FC236}">
                <a16:creationId xmlns:a16="http://schemas.microsoft.com/office/drawing/2014/main" id="{5C91CEA2-82F7-4DBB-A1BC-3E58D5BD7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6119" y="263008"/>
            <a:ext cx="897097" cy="907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161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702" y="465862"/>
            <a:ext cx="11572874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/>
                <a:ea typeface="Calibri" panose="020F0502020204030204" pitchFamily="34" charset="0"/>
                <a:cs typeface="+mn-cs"/>
              </a:rPr>
              <a:t>Позиция ФАС России: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 pitchFamily="34" charset="0"/>
                <a:cs typeface="+mn-cs"/>
              </a:rPr>
              <a:t>В 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 pitchFamily="34" charset="0"/>
                <a:cs typeface="+mn-cs"/>
              </a:rPr>
              <a:t>учетной политике АО «ПО «Севмаш» предусмотрен общий порядок организации учета затрат </a:t>
            </a:r>
            <a:r>
              <a:rPr kumimoji="0" lang="ru-RU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 pitchFamily="34" charset="0"/>
                <a:cs typeface="+mn-cs"/>
              </a:rPr>
              <a:t>без выделения специального порядка ведения раздельного учета 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 pitchFamily="34" charset="0"/>
                <a:cs typeface="+mn-cs"/>
              </a:rPr>
              <a:t>результатов финансово-хозяйственной деятельности (далее – ФХД) в рамках исполнения государственного оборонного 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 pitchFamily="34" charset="0"/>
                <a:cs typeface="+mn-cs"/>
              </a:rPr>
              <a:t>заказа.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Предприятием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, военным представительством государственным заказчиком стоимостные показатели формировались для каждого этапа выполнения работ в отдельности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. 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Состав работ по первому и второму этапам работ (изготовление подводного аппарата и его испытание, в также сдача работ) не является идентичным и 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однородным.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Однако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, 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в 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нарушение правил ведения организациями, выполняющими ГОЗ, раздельного учета результатов ФХД, 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Севмашем открыт 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заказ, не предусматривающие </a:t>
            </a:r>
            <a:r>
              <a:rPr kumimoji="0" lang="ru-RU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этапность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выполнения 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работ. Выбранный 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способ формирования заказ не позволяет выделить фактические затраты по каждому этапу выполнения работ, вследствие чего невозможно достоверно определить финансовый результат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Финансовый 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результат подлежит определению по итогам формирования окончательной себестоимости работ (закрытию этапа, работы, контракта).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Формальное открытие заказов Севмашем, списание на них затрат не свидетельствует о ведении раздельного учёта затрат в порядке, предусмотренном </a:t>
            </a: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законодательством.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По </a:t>
            </a:r>
            <a:r>
              <a:rPr kumimoji="0" lang="ru-RU" sz="1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результатам проведенной проверки ФАС России и Прокуратура пришла к выводу, что раздельный учет, предусмотренный законодательством о ГОЗ и АО «ПО «Севмаш» не ведется. АО «ПО «Севмаш» не обеспечено выполнение требований ПП № 47 (в старой </a:t>
            </a: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редакции </a:t>
            </a:r>
            <a:r>
              <a:rPr kumimoji="0" lang="ru-RU" sz="1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от 20.02.2002 </a:t>
            </a: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) </a:t>
            </a:r>
            <a:r>
              <a:rPr kumimoji="0" lang="ru-RU" sz="1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не только по первым, но и по всем последующим этапам государственных этапов, что, в свою очередь,  приводит к невозможности определения достоверности представляемых Севмашем сведений о размерах фактически понесенных им затрат, а также полученной </a:t>
            </a: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прибыли.</a:t>
            </a:r>
            <a:endParaRPr kumimoji="0" lang="ru-RU" sz="19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04370" y="177284"/>
            <a:ext cx="6107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Решение от 10.12.2020 г. по Делу </a:t>
            </a:r>
            <a:r>
              <a:rPr kumimoji="0" lang="ru-RU" sz="18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№</a:t>
            </a:r>
            <a:r>
              <a:rPr kumimoji="0" lang="ru-RU" sz="1800" b="1" i="1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А05-10484/2020</a:t>
            </a:r>
            <a:endParaRPr kumimoji="0" lang="ru-RU" sz="1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5126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9940" y="1341203"/>
            <a:ext cx="103520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Ведение раздельного учета по ГОЗ должно быть предусмотрено в учетной политике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учреждений, как в документе, устанавливающем основы отражения на счетах организации доходов и расходов.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Отсутствие упоминания в учетной политике организации принципов и методов отражения расходов и доходов по ГОЗ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является нарушением п. 16 ч. 2 ст. 8 Федерального закона №275-ФЗ (</a:t>
            </a:r>
            <a:r>
              <a:rPr kumimoji="0" lang="ru-RU" sz="18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Дело №А19-12014/2020)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Отсутствие упоминания необходимости ведения раздельного учета по ГОЗ в учетной политике послужило основанием для  возбуждения дел об административных правонарушениях по ст. 15.37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ru-RU" sz="18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Дело №№ А12-6673/2020, А57-15144/2020).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 использовании отдельных аналитических регистров по ГОЗ (электронных таблиц Карточек учета затрат)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должны быть регламентированы источники получения и методика обработки данных,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на основании которых были сформированы регистры учета исходя из используемой специализированной бухгалтерской программы (</a:t>
            </a:r>
            <a:r>
              <a:rPr kumimoji="0" lang="ru-RU" sz="18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Дело № </a:t>
            </a:r>
            <a:r>
              <a:rPr kumimoji="0" lang="ru-RU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А53-18421/2020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Организация раздельного учёта результатов финансово-хозяйственной деятельности на предприятии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должна производиться (осуществляться) в соответствии с принятой учётной политикой.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учётной политике общества не содержится положений о порядке ведения раздельного учёта результатов финансово-хозяйственной деятельности по государственным контрактам в рамках исполнения ГОЗ. Иных документов, регламентирующих порядок ведения раздельного учёта результатов финансово-хозяйственной деятельности, заявителем не предоставлено (</a:t>
            </a:r>
            <a:r>
              <a:rPr kumimoji="0" lang="ru-RU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Дело № А57-15185/2020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2" descr="https://goszakaz.tularegion.ru/upload/iblock/5d2/1024x1024s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978" y="1297480"/>
            <a:ext cx="1757667" cy="139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4">
            <a:extLst>
              <a:ext uri="{FF2B5EF4-FFF2-40B4-BE49-F238E27FC236}">
                <a16:creationId xmlns:a16="http://schemas.microsoft.com/office/drawing/2014/main" id="{D27EB68B-46FE-44D4-8490-8A8448A7A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6728" y="188510"/>
            <a:ext cx="85442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ru-RU" alt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Times New Roman" panose="02020603050405020304" pitchFamily="18" charset="0"/>
              </a:rPr>
              <a:t> УЧЕТНАЯ ПОЛИТИКА ОРГАНИЗАЦИИ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ru-RU" alt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Times New Roman" panose="02020603050405020304" pitchFamily="18" charset="0"/>
              </a:rPr>
              <a:t>(ПОДХОДЫ АРБИТРАЖНЫХ СУДОВ)</a:t>
            </a:r>
          </a:p>
        </p:txBody>
      </p:sp>
      <p:pic>
        <p:nvPicPr>
          <p:cNvPr id="8" name="Picture 2" descr="http://karmenta.net/files/uploads/sheikh_tuhin_Label_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53" y="2695575"/>
            <a:ext cx="1757667" cy="1461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46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13995" y="167759"/>
            <a:ext cx="6107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Решение от 10.12.2020 г. по Делу </a:t>
            </a:r>
            <a:r>
              <a:rPr kumimoji="0" lang="ru-RU" sz="18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№</a:t>
            </a:r>
            <a:r>
              <a:rPr kumimoji="0" lang="ru-RU" sz="1800" b="1" i="1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А05-10484/2020</a:t>
            </a:r>
            <a:endParaRPr kumimoji="0" lang="ru-RU" sz="1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6225" y="701159"/>
            <a:ext cx="1178242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/>
                <a:ea typeface="Calibri" panose="020F0502020204030204" pitchFamily="34" charset="0"/>
                <a:cs typeface="+mn-cs"/>
              </a:rPr>
              <a:t>Позиция </a:t>
            </a:r>
            <a:r>
              <a:rPr kumimoji="0" lang="ru-RU" sz="1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АО «ПО «Севмаш</a:t>
            </a:r>
            <a:r>
              <a:rPr kumimoji="0" lang="ru-RU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»</a:t>
            </a:r>
            <a:r>
              <a:rPr kumimoji="0" lang="ru-RU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/>
                <a:ea typeface="Calibri" panose="020F0502020204030204" pitchFamily="34" charset="0"/>
                <a:cs typeface="+mn-cs"/>
              </a:rPr>
              <a:t>: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Нельзя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признать длящимися по настоящее время отношения по ведению раздельного учета в отношении этапов, которые на дату принятия нормативного акта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(47 ПП в редакции ПП № 543) от Севмашем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были завершены и оплачены государственным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заказчиком.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Новые правила раздельного учета при выполнении ГОЗ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были утверждены Постановлением Правительства РФ от 04.05.2018 № 543, которым внесены изменения в Правила №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47 (Далее – Правила РУ по ГОЗ).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Правила РУ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по ГОЗ применяются к отношениям, возникшим после их введение в действие с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14.05.2018.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Применение новых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Правил РУ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по ГОЗ к завершенным этапам однозначно незаконно, а к незавершённым этапам невозможно, так ка влечет за собой ретроспективное формирование номенклатуры работ, относящихся к «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Закрытому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1-ому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этапу»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и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«Начатому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2-ому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этапу».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Организация вела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и ведет раздельный учет по каждому государственному контракту нарастающим итогом с определением финансового результата по факту передачи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продукции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государственному заказчику, что соответствует Правилам №47 в любой из вышеперечисленных редакций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Ранее Практика проверок (в т.ч.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Счетной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палаты)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в период действия Правил № 47 в редакции от 20.02.2002 ставила знак равенства между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государственным заказом и государственным контрактом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, и фактически исходила из необходимости ведения раздельного учета по каждому государственному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контракту.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Таким образом, для организаций, которые вели раздельный учет по каждому государственному контракту, в период действия Правил № 47 в редакции от 20.02.2002, с принятием Правил по ГОЗ ничего не изменилось с методологической точки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зрения. 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Согласно пункту 4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Правил РУ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по ГОЗ финансовый результат по контракту определяется как разница между ценой, предусмотренной в контракте (ценой реализации), и суммой всех расходов, исчисленных согласно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настоящих Правил.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Применять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термин «Финансовый результат»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по результатам выполнения промежуточного этапа выполнения ОКР по созданию кораблей новых проектов, некорректно из-за разных степеней риска и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неопределённости.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  <a:p>
            <a:pPr marL="0" marR="0" lvl="0" indent="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 Light"/>
              <a:ea typeface="Calibri" panose="020F0502020204030204" pitchFamily="34" charset="0"/>
              <a:cs typeface="+mn-cs"/>
            </a:endParaRPr>
          </a:p>
          <a:p>
            <a:pPr marL="0" marR="0" lvl="0" indent="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 Light"/>
              <a:ea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18867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5774" y="793849"/>
            <a:ext cx="11572876" cy="6064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44767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Позиция АО «ПО «Севмаш»: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Требование, что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первичная учетная документация (лимитные карты, требования, рабочие наряды и др.) оформляемся на предусмотренные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в государственном оборонном заказе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отдельное изделие, группу изделий, работу, услугу (далее – продукция), то она осталась неизменной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в старой (2002 г.)  и новой редакции (2018 г.) Правил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№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47. Указанная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норма ориентирует на изделие, предусмотренное в государственном оборонном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заказе.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В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Постановлении Правительства Российской Федерации, предусматривающего задания  государственном оборонном заказе, этапы выполнения ОКР, их наименования и ориентировочные цены этапов не указаны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При этом,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Предметы государственных контрактов на заказы зав.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№№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ориентируют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на изделия в целом, отдельные этапы в предмете контракта не указаны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Кроме того,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государственный заказчик принимал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Отчет (согласно ПП № 543) в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разрезе государственного контракта в целом нарастающим итогом, а не в разрезе этапов государственного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контракта.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Организация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ссылается на то, что ни в одной из редакций Правил № 47, не обнаруживается хотя бы отдаленное упоминание о необходимости ведения раздельного учета по этапам государственного контракта, а не по государственному контракту в целом.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Отношения в рамках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исполнения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государственного контракта не предполагали ведение раздельного учета по этапам государственного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контракта.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13995" y="167759"/>
            <a:ext cx="6107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Решение от 10.12.2020 г. по Делу </a:t>
            </a:r>
            <a:r>
              <a:rPr kumimoji="0" lang="ru-RU" sz="18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№</a:t>
            </a:r>
            <a:r>
              <a:rPr kumimoji="0" lang="ru-RU" sz="1800" b="1" i="1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А05-10484/2020</a:t>
            </a:r>
            <a:endParaRPr kumimoji="0" lang="ru-RU" sz="1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64003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7175" y="841474"/>
            <a:ext cx="11849100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Позиция АО «ПО «Севмаш»: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В 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учетной политике АО «ПО «Севмаш» имеются прямые отсылки к нормативным актам, регулирующим раздельный учет по ГОЗ и ценообразование по ГОЗ, в т.ч. ПП № 47, приказ № 200 и пр. С учетом вышесказанного, Организация полагает, </a:t>
            </a:r>
            <a:r>
              <a:rPr kumimoji="0" lang="ru-RU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что ключевые положения по раздельному учету по ГОЗ в Учетной политике </a:t>
            </a:r>
            <a:r>
              <a:rPr kumimoji="0" lang="ru-RU" sz="19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для целей бухгалтерского учета </a:t>
            </a:r>
            <a:r>
              <a:rPr kumimoji="0" lang="ru-RU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АО «ПО «Севмаш» присутствуют</a:t>
            </a: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При 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этом, в силу преобладающего влияния законодательства в области ГОЗ на деятельность Севмаша локальные нормативные акты, включая Учетную политику подчинены требованиям законодательства по ГОЗ, следовательно, не требуют отдельной регламентации. Раздельный учет результатов финансово-хозяйственной деятельности по каждому государственному контракту в обществе обеспечивается: </a:t>
            </a:r>
            <a:endParaRPr kumimoji="0" lang="ru-RU" sz="1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Учетной 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политикой для целей бухгалтерского 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учета; 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Стандартом 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организации 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«Порядок 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открытия организации выполнения и заключения производственных 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заказов»; 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Локальными нормативными актами общества, определяющими порядок организации ведения раздельного учета и отчетности по ГОЗ – приказом №……..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Первичными бухгалтерскими документами, подтверждающими доходы и расходы. 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Первичными бухгалтерскими документами, подтверждающими распределение накладных расходов. 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Отчетной 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калькуляцией по ГОЗ. 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Документов 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о закрытии заказа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Севмаш полагает, что представленные локальные нормативные акты свидетельствуют о налаженной на Севмаше системе раздельного учета по ГОЗ как самостоятельного управленческого </a:t>
            </a: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учета.</a:t>
            </a:r>
            <a:endParaRPr kumimoji="0" lang="ru-RU" sz="19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13995" y="167759"/>
            <a:ext cx="6107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Решение от 10.12.2020 г. по Делу </a:t>
            </a:r>
            <a:r>
              <a:rPr kumimoji="0" lang="ru-RU" sz="18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№</a:t>
            </a:r>
            <a:r>
              <a:rPr kumimoji="0" lang="ru-RU" sz="1800" b="1" i="1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А05-10484/2020</a:t>
            </a:r>
            <a:endParaRPr kumimoji="0" lang="ru-RU" sz="1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51276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" y="537091"/>
            <a:ext cx="11811000" cy="6474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45021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/>
                <a:ea typeface="Calibri" panose="020F0502020204030204" pitchFamily="34" charset="0"/>
                <a:cs typeface="Times New Roman" panose="02020603050405020304" pitchFamily="18" charset="0"/>
              </a:rPr>
              <a:t>Решение (вывод) суда: </a:t>
            </a:r>
          </a:p>
          <a:p>
            <a:pPr marL="0" marR="0" lvl="0" indent="45021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Основные обязанности головного исполнителя установлены в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п. 18 ст. 8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Закона о ГОЗ, в соответствии с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которой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головной исполнитель ведет раздельный учет результатов финансово-хозяйственной деятельности по каждому государственному контракту и представляет государственному заказчику информацию об исполнении каждого государственного контракта в случаях и порядке, установленных Правительством Российской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Федерации.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Указанными государственными контрактами предусмотрено, что исполнитель обязан обеспечить раздельный учет затрат, связанных с исполнением контракта в соответчики с Правилами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… (утв. ПП № 47).</a:t>
            </a:r>
          </a:p>
          <a:p>
            <a:pPr marL="0" marR="0" lvl="0" indent="45021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Учет затрат отдельно по каждому этапу Правилами №47 не предусмотрен</a:t>
            </a:r>
            <a:r>
              <a:rPr kumimoji="0" lang="ru-RU" sz="1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.</a:t>
            </a:r>
          </a:p>
          <a:p>
            <a:pPr marL="0" marR="0" lvl="0" indent="45021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При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этом в государственном оборонном заказе этапы выполнения ОКР не указаны как отдельное изделие, доказательств обратного в материалах дела нет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.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В соответствии с Правилами №47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фактически расходы, отнесенные на исполнение контракта, также учитываются отдельно по каждому контракту и учитываются при расчете финансового результата по контракту, а не по его отдельному этапу.</a:t>
            </a:r>
          </a:p>
          <a:p>
            <a:pPr marL="0" marR="0" lvl="0" indent="45021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При этом суд находит обоснованной позицию Севмаша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относительно того, что ни в одной из редакций Правил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№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47, действующих в период исполнения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контракта,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не обнаруживается упоминание о необходимости ведения раздельного учета по этапам государственного контракта, а не по государственному контракту в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целом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Таким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образом,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указанными нормами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 pitchFamily="34" charset="0"/>
                <a:cs typeface="Times New Roman" panose="02020603050405020304" pitchFamily="18" charset="0"/>
              </a:rPr>
              <a:t>предусмотрена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 pitchFamily="34" charset="0"/>
                <a:cs typeface="Times New Roman" panose="02020603050405020304" pitchFamily="18" charset="0"/>
              </a:rPr>
              <a:t>обязанность ведения раздельного учета результатов ФХД по государственным контрактам, а также время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/>
                <a:ea typeface="Calibri" panose="020F0502020204030204" pitchFamily="34" charset="0"/>
                <a:cs typeface="Times New Roman" panose="02020603050405020304" pitchFamily="18" charset="0"/>
              </a:rPr>
              <a:t>обязанность ведения раздельного учета результатов ФХД по каждому этапу выполнения работ </a:t>
            </a:r>
            <a:r>
              <a:rPr kumimoji="0" lang="ru-RU" sz="1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/>
                <a:ea typeface="Calibri" panose="020F0502020204030204" pitchFamily="34" charset="0"/>
                <a:cs typeface="Times New Roman" panose="02020603050405020304" pitchFamily="18" charset="0"/>
              </a:rPr>
              <a:t>не предусмотрена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 Ligh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13995" y="167759"/>
            <a:ext cx="6107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Решение от 10.12.2020 г. по Делу </a:t>
            </a:r>
            <a:r>
              <a:rPr kumimoji="0" lang="ru-RU" sz="18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№</a:t>
            </a:r>
            <a:r>
              <a:rPr kumimoji="0" lang="ru-RU" sz="1800" b="1" i="1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А05-10484/2020</a:t>
            </a:r>
            <a:endParaRPr kumimoji="0" lang="ru-RU" sz="1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2301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7480" y="0"/>
            <a:ext cx="9326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ПОЗИЦИЯ АРБИТРАЖНОГО СУДА О ВЕДЕНИИ РАЗДЕЛЬНОГО УЧЕТА</a:t>
            </a:r>
            <a:b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kumimoji="0" lang="ru-RU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Дело № А53-32739/2019)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1168" y="670584"/>
            <a:ext cx="1182319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нарушение требований законодательства обществом не осуществлялось ведение раздельного учета результатов финансово-хозяйственной деятельности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установленной форме </a:t>
            </a:r>
            <a:r>
              <a:rPr kumimoji="0" lang="ru-RU" sz="1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 первой хозяйственной операции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жалобе общество указало, что не вело раздельного учета результатов финансово-хозяйственной деятельности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причине отсутствия опыта работы в сфере закупок ГОЗ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В данном случае исполнителем по ГОЗ допущено нарушение одновременно при исполнении нескольких контрактов (длящееся нарушение).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 этом, доводы общества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 отсутствии опыта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работы в сфере закупок государственного оборонного заказа, как и доводы об особенностях использования банковских счетов при расчетах по контрактам,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 опровергают вины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общества и свидетельствуют о пренебрежительном отношении организации к исполнению публично-правовой обязанности. 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Вступая в публичные отношения в качестве исполнителя по ГОЗ, общество обязано было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осознавать важность соответствующих отношений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 ознакомиться с законодательным регулированием и практикой делового оборота в данной сфере. При совокупности приведенных обстоятельств, суд приходит к выводу, что назначенное обществу наказание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 может быть заменено на предупреждение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поскольку в данном случае цель административного наказания не будет достигнута.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Основания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для признания допущенного правонарушения малозначительным отсутствуют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 учетом важности охраняемых отношений и пренебрежительного отношения общества к исполнению публично-правовой обязанности.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728" y="5986194"/>
            <a:ext cx="11914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Требование ведения раздельного учета должно выполняться с первой хозяйственной операции.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Нарушение по ст. 15.37 не признается малозначимым вне зависимости от цены контракта</a:t>
            </a:r>
          </a:p>
        </p:txBody>
      </p:sp>
      <p:pic>
        <p:nvPicPr>
          <p:cNvPr id="3074" name="Picture 2" descr="https://yt3.ggpht.com/a/AGF-l7_8cktjE7pD6KXqgC8UryGAIg9dH0wU7_hWLw=s900-c-k-c0xffffffff-no-rj-m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3576" y="6309360"/>
            <a:ext cx="639280" cy="546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58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1488" y="0"/>
            <a:ext cx="9357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ПОЗИЦИЯ ФАС РОССИИ И АРБИТРАЖНОГО СУДА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 НАЛИЧИИ И ВЕДЕНИИ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ОТЧЕТОВ*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168" y="943704"/>
            <a:ext cx="116677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Объективная сторона данного правонарушения выражается в неисполнении исполнителем по государственному оборонному заказу обязанностей по ведению раздельного учета результатов финансово- хозяйственной деятельности по каждому контракту.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рассматриваемом случае материалами дела подтверждается, что в нарушение требований пункта 18 части 1 и пункта 16 части 2 статьи 8 Закона о гособоронзаказе и Правил № 47 АО «…..» </a:t>
            </a:r>
            <a:b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 осуществляло </a:t>
            </a:r>
            <a:r>
              <a:rPr kumimoji="0" lang="ru-RU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полной мере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всех действий, связанных с ведением раздельного учета результатов финансово- хозяйственной деятельности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установленной форме.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Несоблюдение исполнителем по ГОЗ </a:t>
            </a:r>
            <a:r>
              <a:rPr kumimoji="0" lang="ru-RU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любого из требований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Правил № 47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в том числе, </a:t>
            </a:r>
            <a:b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раскрытию состава и направления использования ресурсов контракта, путем </a:t>
            </a:r>
            <a:r>
              <a:rPr kumimoji="0" lang="ru-RU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составления (ведения) и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предоставления</a:t>
            </a:r>
            <a:r>
              <a:rPr kumimoji="0" lang="ru-RU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отчетности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является событием предусмотренного частью 1 статьи 15.37 КоАП РФ административного правонарушения, посягающего на общественные отношения в области финансов, связанные с контролем (надзором) в сфере ГОЗ. Таким образом, в действиях заявителя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усматривается событие административного правонарушения, предусмотренного диспозицией части 1 статьи 15.37 КоАП РФ.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рассматриваемом случае у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Организации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имелась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возможность для соблюдения требований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связанных с ведением раздельного учета результатов финансово-хозяйственной деятельности и предоставлением соответствующей отчётности по установленной форме, однако, заявителем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 были приняты все зависящие от него меры 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своевременному устранению выявленных нарушений.</a:t>
            </a:r>
          </a:p>
        </p:txBody>
      </p:sp>
      <p:pic>
        <p:nvPicPr>
          <p:cNvPr id="6" name="Picture 2" descr="http://www.nevarono.spb.ru/media/k2/items/cache/9719de51d3d0548e3b06360251868669_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7953" y="136018"/>
            <a:ext cx="880895" cy="676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0872" y="6229539"/>
            <a:ext cx="1156833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Аналогичная позиция изложено 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Деле № А76-4204/2020, А43-24253/2021, №А57-7611/2021</a:t>
            </a:r>
            <a:r>
              <a:rPr lang="ru-RU" sz="16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№ 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А34-566/2020, А53-3313/2020, </a:t>
            </a:r>
            <a:r>
              <a:rPr lang="ru-RU" sz="16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А34-7749/2020, 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Дело № </a:t>
            </a:r>
            <a:r>
              <a:rPr lang="ru-RU" sz="16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А34-7750/2020, 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Дело № А50-4419/2019 ….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ru-RU" i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/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ru-RU" i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56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1488" y="0"/>
            <a:ext cx="9357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ПОЗИЦИЯ ПРОКУРАТУРЫ И АРБИТРАЖНОГО СУДА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 НАЛИЧИИ И ВЕДЕНИИ ОТЧЕТОВ 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kumimoji="0" lang="ru-RU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Дело № А50-4419/2019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3592" y="926396"/>
            <a:ext cx="11701624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ходе проведенной прокуратурой проверки было выявлено, что общество, осуществляя поставку продукции в целях выполнения ГОЗ,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 ведет раздельный учет финансово - хозяйственной деятельности по Договору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ru-RU" sz="17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 чем свидетельствует отсутствие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 него Отчета об исполнении государственного контракта (далее – Отчет)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Такое бездействие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общества прокурором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расценено как нарушение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пункта 16 части 2 статьи 8 Федерального закона от 29.12.2012 № 275-ФЗ «О государственном оборонном заказе» и Правил № 47.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Согласно п. 1 Правил № 47 Отчет об исполнении государственного контракта, контракта организацией, выполняющей государственный оборонный заказ (далее соответственно - отчет, контракт, организация) составляется по каждому контракту. Отчетным периодом является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период с даты заключения контракта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дату составления отчета, устанавливаемую государственным заказчиком.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Требование о заполнении регистров аналитического учета (карточки фактических затрат по калькуляционным статьям затрат, ведомости затрат на производство и др.), в которых должны быть сгруппированы фактические затраты при ведении раздельного учета, содержалось в редакции Правил, действовавшей до 14.05.2018.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Согласно действующей редакции Правил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такие затраты </a:t>
            </a:r>
            <a:r>
              <a:rPr kumimoji="0" lang="ru-RU" sz="17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должны быть сгруппированы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Отчете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539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УФАС запрошен Отчет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 исполнении контракта в соответствии с требованиями Правил (ПП № 47 ред. 14.05.2018). Общество указывает, что Отчеты по исполнению госконтракта </a:t>
            </a:r>
            <a:r>
              <a:rPr kumimoji="0" lang="ru-RU" sz="17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 период с мая 2018 по настоящее время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формам ПП № 47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 требуются и не представляются, так как госконтракт еще незакончен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Между тем </a:t>
            </a:r>
            <a:r>
              <a:rPr kumimoji="0" lang="ru-RU" sz="17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 15.05.2018 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Отчет по установленной форме составляется с первой хозяйственной операции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тем самым Общество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нарушило требование Правил, утв. ПП № 47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62636" y="6054774"/>
            <a:ext cx="9436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Требование ведения раздельного учета и составления Отчета должно выполняться с первой хозяйственной операции</a:t>
            </a:r>
          </a:p>
        </p:txBody>
      </p:sp>
      <p:pic>
        <p:nvPicPr>
          <p:cNvPr id="2050" name="Picture 2" descr="http://www.nevarono.spb.ru/media/k2/items/cache/9719de51d3d0548e3b06360251868669_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3408" y="5605272"/>
            <a:ext cx="1511808" cy="116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316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4640" y="182880"/>
            <a:ext cx="9357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ПОЗИЦИЯ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ФАС РОССИИ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АРБИТРАЖНОГО СУДА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 НЕВЕДЕНИИ РАЗДЕЛЬНОГО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УЧЕТА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kumimoji="0" lang="ru-RU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Дело </a:t>
            </a:r>
            <a:r>
              <a:rPr lang="ru-RU" sz="2000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№ А73-18322/2020)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152" y="1298877"/>
            <a:ext cx="120243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dirty="0" smtClean="0">
                <a:latin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</a:rPr>
              <a:t>нарушение п. 16 ч. 2 ст. 8 Федерального </a:t>
            </a:r>
            <a:r>
              <a:rPr lang="ru-RU" dirty="0" smtClean="0">
                <a:latin typeface="Times New Roman" panose="02020603050405020304" pitchFamily="18" charset="0"/>
              </a:rPr>
              <a:t>закона «</a:t>
            </a:r>
            <a:r>
              <a:rPr lang="ru-RU" dirty="0">
                <a:latin typeface="Times New Roman" panose="02020603050405020304" pitchFamily="18" charset="0"/>
              </a:rPr>
              <a:t>О государственном оборонном заказе» раздельный учет результатов </a:t>
            </a:r>
            <a:r>
              <a:rPr lang="ru-RU" dirty="0" smtClean="0">
                <a:latin typeface="Times New Roman" panose="02020603050405020304" pitchFamily="18" charset="0"/>
              </a:rPr>
              <a:t>финансовой деятельности </a:t>
            </a:r>
            <a:r>
              <a:rPr lang="ru-RU" dirty="0">
                <a:latin typeface="Times New Roman" panose="02020603050405020304" pitchFamily="18" charset="0"/>
              </a:rPr>
              <a:t>ООО «</a:t>
            </a:r>
            <a:r>
              <a:rPr lang="ru-RU" dirty="0" smtClean="0">
                <a:latin typeface="Times New Roman" panose="02020603050405020304" pitchFamily="18" charset="0"/>
              </a:rPr>
              <a:t>К…..» </a:t>
            </a:r>
            <a:r>
              <a:rPr lang="ru-RU" dirty="0">
                <a:latin typeface="Times New Roman" panose="02020603050405020304" pitchFamily="18" charset="0"/>
              </a:rPr>
              <a:t>по договорам, заключенных в целях </a:t>
            </a:r>
            <a:r>
              <a:rPr lang="ru-RU" dirty="0" smtClean="0">
                <a:latin typeface="Times New Roman" panose="02020603050405020304" pitchFamily="18" charset="0"/>
              </a:rPr>
              <a:t>выполнения государственного </a:t>
            </a:r>
            <a:r>
              <a:rPr lang="ru-RU" dirty="0">
                <a:latin typeface="Times New Roman" panose="02020603050405020304" pitchFamily="18" charset="0"/>
              </a:rPr>
              <a:t>оборонного заказа, не осуществляется, учет ведется с нарушением Правил ведения организациями, выполняющими государственный заказ за счет средств федерального бюджета, раздельного учета результатов </a:t>
            </a:r>
            <a:r>
              <a:rPr lang="ru-RU" dirty="0" smtClean="0">
                <a:latin typeface="Times New Roman" panose="02020603050405020304" pitchFamily="18" charset="0"/>
              </a:rPr>
              <a:t>финансово-хозяйственной деятельности</a:t>
            </a:r>
            <a:r>
              <a:rPr lang="ru-RU" dirty="0">
                <a:latin typeface="Times New Roman" panose="02020603050405020304" pitchFamily="18" charset="0"/>
              </a:rPr>
              <a:t>, утвержденных Постановлением Правительства РФ от 19.01.1998г. № 47.</a:t>
            </a:r>
          </a:p>
          <a:p>
            <a:pPr indent="447675" algn="just"/>
            <a:r>
              <a:rPr lang="ru-RU" dirty="0">
                <a:latin typeface="Times New Roman" panose="02020603050405020304" pitchFamily="18" charset="0"/>
              </a:rPr>
              <a:t>Организацией представлены объяснения, согласно которым раздельной учет ведется в электронном виде без учета требований Постановления Правительства РФ от 19.01.1998г. № 47, поскольку бухгалтер не знал о данных </a:t>
            </a:r>
            <a:r>
              <a:rPr lang="ru-RU" dirty="0" smtClean="0">
                <a:latin typeface="Times New Roman" panose="02020603050405020304" pitchFamily="18" charset="0"/>
              </a:rPr>
              <a:t>требованиях законодательства</a:t>
            </a:r>
            <a:r>
              <a:rPr lang="ru-RU" dirty="0">
                <a:latin typeface="Times New Roman" panose="02020603050405020304" pitchFamily="18" charset="0"/>
              </a:rPr>
              <a:t>, после проведения проверки замечания устранены по выявленным договорам.</a:t>
            </a:r>
          </a:p>
          <a:p>
            <a:pPr indent="447675" algn="just"/>
            <a:r>
              <a:rPr lang="ru-RU" dirty="0">
                <a:latin typeface="Times New Roman" panose="02020603050405020304" pitchFamily="18" charset="0"/>
              </a:rPr>
              <a:t>Исследовав представленные ООО </a:t>
            </a:r>
            <a:r>
              <a:rPr lang="ru-RU" dirty="0" smtClean="0">
                <a:latin typeface="Times New Roman" panose="02020603050405020304" pitchFamily="18" charset="0"/>
              </a:rPr>
              <a:t>«…» </a:t>
            </a:r>
            <a:r>
              <a:rPr lang="ru-RU" dirty="0">
                <a:latin typeface="Times New Roman" panose="02020603050405020304" pitchFamily="18" charset="0"/>
              </a:rPr>
              <a:t>документы, суд приходит к выводу, что Обществом отчеты по форме утвержденной Правилами № 47 заполнялись формально, без соблюдения требований установленных Постановлением Правительства РФ от 19.01.1998г. № 47, без отражения всех затрат по контрактам, связанных с </a:t>
            </a:r>
            <a:r>
              <a:rPr lang="ru-RU" dirty="0" smtClean="0">
                <a:latin typeface="Times New Roman" panose="02020603050405020304" pitchFamily="18" charset="0"/>
              </a:rPr>
              <a:t>их выполнением</a:t>
            </a:r>
            <a:r>
              <a:rPr lang="ru-RU" dirty="0">
                <a:latin typeface="Times New Roman" panose="02020603050405020304" pitchFamily="18" charset="0"/>
              </a:rPr>
              <a:t>, отдельно по каждой позиции в следующем порядке …..</a:t>
            </a:r>
          </a:p>
          <a:p>
            <a:pPr indent="447675" algn="just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</a:rPr>
              <a:t>Так, в отчетах отсутствует информация о распределении ресурсов контракта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, остатках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денежных средств на отдельном счете, о запасах, о материалах, товарах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на складах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</a:rPr>
              <a:t>, о списании денежных средств с отдельного счета открытого в связи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с исполнением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контракта и др. Информация в первичной документации о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совершении операций </a:t>
            </a: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</a:rPr>
              <a:t>с привязкой к конкретному государственному контракту отсутствует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</a:p>
          <a:p>
            <a:pPr indent="447675" algn="just"/>
            <a:r>
              <a:rPr lang="ru-RU" dirty="0">
                <a:latin typeface="Times New Roman" panose="02020603050405020304" pitchFamily="18" charset="0"/>
              </a:rPr>
              <a:t>Суд постановил: Постановление Управления Федеральной антимонопольной службы по Хабаровскому краю о назначении Обществу с ограниченной ответственностью «К…» административного наказания по ч. 1 ст. 15.37 КоАП РФ в виде штрафа в размере 300 000 руб., изменить в части назначения административного наказания, заменив меру административного наказания на штраф </a:t>
            </a:r>
            <a:r>
              <a:rPr lang="ru-RU" b="1" dirty="0">
                <a:latin typeface="Times New Roman" panose="02020603050405020304" pitchFamily="18" charset="0"/>
              </a:rPr>
              <a:t>в размере 150 000 руб.</a:t>
            </a:r>
          </a:p>
        </p:txBody>
      </p:sp>
    </p:spTree>
    <p:extLst>
      <p:ext uri="{BB962C8B-B14F-4D97-AF65-F5344CB8AC3E}">
        <p14:creationId xmlns:p14="http://schemas.microsoft.com/office/powerpoint/2010/main" val="1309633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112" y="1210348"/>
            <a:ext cx="11908536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Доказательствами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того, что ООО «…» является исполнителем, участвующим в поставках продукции по гособоронзаказу, помимо условий договора поставки также являются:</a:t>
            </a:r>
            <a:endParaRPr lang="ru-RU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согласно Реестру платежных поручений, в указанный период ЗАО «2»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перечислило с отдельного счета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31 млн. рублей за комплектующие изделия по договору поставки на следующие счета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ООО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«…».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платежи   осуществлялось   в   рамках  исполнения  гособоронзаказа,   о   чем свидетельствует информация, содержащаяся в графе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«назначение платежа».</a:t>
            </a:r>
            <a:endParaRPr lang="ru-RU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Ответ Межрегионального управления по Уральскому федеральному округу Федеральной службы по финансовому мониторингу на запрос ФАС России, согласно которому, ЗАО «2» в период с 18.07.2019 по 01.12.2020 в ходе исполнения обязательств по договору поставки перечислило ООО «…» денежные средства на общую сумму 146 132 496,77 рублей.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денежных средств осуществлялось в рамках исполнения гособоронзаказа.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Ответ ЗАО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«…..»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мотивированное требование УФАС России от 07.12.2020 исх. № 26237, согласно которому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комплектующие изделия, поставляемые ООО «…» по договору, использовались ЗАО «2» для выполнения гособоронзаказа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47675" algn="just">
              <a:tabLst>
                <a:tab pos="357188" algn="l"/>
              </a:tabLst>
            </a:pPr>
            <a:endParaRPr lang="ru-RU" sz="11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tabLst>
                <a:tab pos="357188" algn="l"/>
              </a:tabLst>
            </a:pP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этом, в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Учетной политике ООО «…», утвержденной приказом директора, порядок ведения учета по договорам, заключенным в рамках гособоронзаказа не определен.</a:t>
            </a:r>
          </a:p>
          <a:p>
            <a:pPr indent="447675" algn="just">
              <a:tabLst>
                <a:tab pos="357188" algn="l"/>
              </a:tabLs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Бухгалтерские документы (оборотно-сальдовые ведомости по счетам 90 «Продажи», 60 «Расчеты с поставщиками», 62 «Расчеты с покупателями и заказчиками», товарно-транспортные накладные, счет-фактуры и др.), представлены не были.</a:t>
            </a:r>
          </a:p>
          <a:p>
            <a:pPr indent="447675" algn="just">
              <a:tabLst>
                <a:tab pos="357188" algn="l"/>
              </a:tabLst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 данные обстоятельства, не представляется возможным определить фактические затраты (себестоимость продукции), выручку и, следовательно, определить результат финансово-хозяйственной деятельности по договору поставки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447675" algn="just">
              <a:tabLst>
                <a:tab pos="357188" algn="l"/>
              </a:tabLs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избранный ООО «…» способ организации учета результатов финансово-хозяйственной деятельности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позволяет достоверно определить финансовый результат по каждому договору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не соответствует пункту 16 части 2 статьи 8 Закона о гособоронзаказе, который предусматривает обязанность исполнителя вести раздельный учет результатов финансово- хозяйственной деятельности по каждому контракту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47675" algn="r">
              <a:tabLst>
                <a:tab pos="357188" algn="l"/>
              </a:tabLst>
            </a:pP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Дело № А60-8298/2021</a:t>
            </a:r>
          </a:p>
          <a:p>
            <a:pPr indent="447675" algn="just">
              <a:tabLst>
                <a:tab pos="357188" algn="l"/>
              </a:tabLst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4">
            <a:extLst>
              <a:ext uri="{FF2B5EF4-FFF2-40B4-BE49-F238E27FC236}">
                <a16:creationId xmlns:a16="http://schemas.microsoft.com/office/drawing/2014/main" id="{D27EB68B-46FE-44D4-8490-8A8448A7A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6728" y="188510"/>
            <a:ext cx="85442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ru-RU" alt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1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Times New Roman" panose="02020603050405020304" pitchFamily="18" charset="0"/>
              </a:rPr>
              <a:t>ИСПОЛНИТЕЛЬ ГОЗ и УЧЕТНАЯ </a:t>
            </a:r>
            <a:r>
              <a:rPr kumimoji="1" lang="ru-RU" alt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Times New Roman" panose="02020603050405020304" pitchFamily="18" charset="0"/>
              </a:rPr>
              <a:t>ПОЛИТИКА ОРГАНИЗАЦИИ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ru-RU" alt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Times New Roman" panose="02020603050405020304" pitchFamily="18" charset="0"/>
              </a:rPr>
              <a:t>(ПОДХОДЫ </a:t>
            </a:r>
            <a:r>
              <a:rPr kumimoji="1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Times New Roman" panose="02020603050405020304" pitchFamily="18" charset="0"/>
              </a:rPr>
              <a:t>АРБИТРАЖНОГО СУДА)</a:t>
            </a:r>
            <a:endParaRPr kumimoji="1" lang="ru-RU" alt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07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51214" y="112430"/>
            <a:ext cx="80723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Постановление № 09АП-46313/2021 06 октября 2021 года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по Делу № А40-254905/20-21-1724</a:t>
            </a:r>
          </a:p>
        </p:txBody>
      </p:sp>
      <p:pic>
        <p:nvPicPr>
          <p:cNvPr id="4098" name="Picture 2" descr="https://handvorec.ru/wp-content/uploads/2018/11/vazhn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75" y="0"/>
            <a:ext cx="958850" cy="95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9250" y="932746"/>
            <a:ext cx="11842750" cy="59093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Суд поддержал выводы Комиссии ФАС об отсутствии документального подтверждения затрат (а именно, отсутствия первичных учетных документов по учету затрат на оплату труда, оформленных в соответствии с требованиями частей 1, 2, 7 статьи 9 Закона о бухгалтерском учете) ранее отнесенных АО «ЦНИИ ЭИСУ» на другие работы (заказы, контракты).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Представленная Учетная политика, в том числе альбом первичных документов не содержат форм первичных документов Общества по учету затрат на оплату труда. 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Используемые формы документов по учету затрат на оплату труда: «Коэффициенты трудового участия работников, задействованных при выполнении работ по контрактам (договорам) с заказчиками и инициативными работам (КТУ)», «Табель учета рабочего времени Т-13», «Расчетная ведомость» не утверждены учетной политикой. 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Довод Организации о том, что формы документов «Табель учета рабочего времени Т-13», «Расчетная ведомость» утверждены постановлением Госкомстата от 05.01.2004 № 1, и поэтому только эти формы являются первичными документами по учету затрат на оплату труда, </a:t>
            </a:r>
            <a:r>
              <a:rPr kumimoji="0" lang="ru-RU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несостоятелен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«Табель учета рабочего времени Т-13» и «Расчетная ведомость» </a:t>
            </a:r>
            <a:r>
              <a:rPr kumimoji="0" lang="ru-RU" sz="1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 содержит информации об объеме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выполненных работ конкретным работником на определенный заказ-наряд (контракт, работу, услугу)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 не позволяют отнести объем времени, отработанный конкретным сотрудником на отдельное изделие, группу изделий, работу, услугу, а в соответствии с Правилами ведения раздельного учета по ГОЗ (ПП № 47) и Закона о бухгалтерском учете </a:t>
            </a:r>
            <a:r>
              <a:rPr kumimoji="0" lang="ru-RU" sz="1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 являются документальным подтверждением затрат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При этом, Форма «Коэффициенты трудового участия работников, задействованных при выполнении работ по контрактам (договорам) с заказчиками и инициативными работам (КТУ)» содержит все реквизиты, указанные в Законе о бухгалтерском учете и законодательства в сфере ГОЗ к первичными документами по учету затрат на оплату труда.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11079016" y="6419850"/>
            <a:ext cx="838200" cy="43815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4580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6225" y="610136"/>
            <a:ext cx="11849100" cy="62478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Вместе с тем, в соответствии с данными бухгалтерского учета на дебет счета 20.01 по номенклатурной группе «этап 1 СЧ ОКР «….»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были перенесены затраты по оплате труда с номенклатурных групп, ранее отнесенных организацией на другие контракты (договора).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Организация в ходе проверки ФАС не смогла документально подтвердить фактические произведенные объемы работ, а также предоставить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необходимые расчеты, подтверждающие суммы денежных средств в бухгалтерской базе данных, а также предоставлять объяснения, материалы расследований, приказы, распоряжения, указания руководства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АО «…», на основании которых в бухгалтерскую базу данных были внесены исправления. Кроме того, противоречивые данные, представленные АО «……» в своих пояснениях, свидетельствуют об отсутствии документальных оснований для переноса затрат, ранее отнесенных на другие работы.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Служебная записка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главного конструктора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СЧ ОКР, на которую ссылается организация,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 является первичным учетным документом и не может служить документальным основанием для внесения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изменений в данные бухгалтерской отчетности по этапу 1 СЧ ОКР.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Бухгалтерская справка не является первичным учетным документом, подтверждающим факт хозяйственной жизни предприятия о проведении данных работ.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Предметы контрактов (договоров), с которых АО «….» были перенесены затраты на этап 1 СЧ ОКР, </a:t>
            </a:r>
            <a:b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 относятся (ни по сути, ни по содержанию) к предмету данной работы. Кроме того, на момент проведения бухгалтерских операций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по переносу затрат, составленных при отсутствии первичных учетных документов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ряд работ уже был выполнен АО «…»,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принят (или прекращен) и оплачен заказчиками.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71864" y="101084"/>
            <a:ext cx="81278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РЕШЕНИЕ от 24.05.2021 г. по Делу № А40-254905/20-21-1724</a:t>
            </a:r>
          </a:p>
        </p:txBody>
      </p:sp>
      <p:pic>
        <p:nvPicPr>
          <p:cNvPr id="6" name="Picture 2" descr="https://handvorec.ru/wp-content/uploads/2018/11/vazhn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8399" y="0"/>
            <a:ext cx="663575" cy="66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922148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B80000"/>
        </a:solidFill>
        <a:ln>
          <a:noFill/>
        </a:ln>
      </a:spPr>
      <a:bodyPr rtlCol="0" anchor="ctr"/>
      <a:lstStyle>
        <a:defPPr algn="ctr">
          <a:defRPr sz="135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9_Специальное оформление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Специальное оформление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5176</Words>
  <Application>Microsoft Office PowerPoint</Application>
  <PresentationFormat>Широкоэкранный</PresentationFormat>
  <Paragraphs>173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Wingdings</vt:lpstr>
      <vt:lpstr>2_Тема Office</vt:lpstr>
      <vt:lpstr>9_Специальное оформление</vt:lpstr>
      <vt:lpstr>Специальное оформление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Expert-001</dc:creator>
  <cp:lastModifiedBy>Expert-001</cp:lastModifiedBy>
  <cp:revision>15</cp:revision>
  <dcterms:created xsi:type="dcterms:W3CDTF">2022-03-18T10:57:22Z</dcterms:created>
  <dcterms:modified xsi:type="dcterms:W3CDTF">2022-03-25T10:04:51Z</dcterms:modified>
</cp:coreProperties>
</file>