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384" r:id="rId3"/>
    <p:sldId id="381" r:id="rId4"/>
    <p:sldId id="383" r:id="rId5"/>
    <p:sldId id="389" r:id="rId6"/>
    <p:sldId id="375" r:id="rId7"/>
    <p:sldId id="391" r:id="rId8"/>
    <p:sldId id="376" r:id="rId9"/>
    <p:sldId id="392" r:id="rId10"/>
    <p:sldId id="377" r:id="rId11"/>
    <p:sldId id="388" r:id="rId12"/>
    <p:sldId id="385" r:id="rId13"/>
    <p:sldId id="387" r:id="rId14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C"/>
    <a:srgbClr val="EAF2FA"/>
    <a:srgbClr val="932507"/>
    <a:srgbClr val="F9F9F9"/>
    <a:srgbClr val="3968BD"/>
    <a:srgbClr val="E2834E"/>
    <a:srgbClr val="C3571B"/>
    <a:srgbClr val="81BB59"/>
    <a:srgbClr val="3C6ABE"/>
    <a:srgbClr val="33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206" autoAdjust="0"/>
    <p:restoredTop sz="97702" autoAdjust="0"/>
  </p:normalViewPr>
  <p:slideViewPr>
    <p:cSldViewPr snapToGrid="0">
      <p:cViewPr varScale="1">
        <p:scale>
          <a:sx n="16" d="100"/>
          <a:sy n="16" d="100"/>
        </p:scale>
        <p:origin x="38" y="12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26F42-D57B-42F3-B80A-F59DE51433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D7871-FC97-4C3A-8362-0C88A1B7AE54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контрактах (договорах), заключенных в рамках исполнения государственного контракта, через символ "/" перед номером контракта (договора);</a:t>
          </a:r>
        </a:p>
        <a:p>
          <a:pPr rtl="0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C2702-AF31-4E95-B6EE-E7DC607C022F}" type="parTrans" cxnId="{F9A16F11-76EA-496A-8A84-A0297C508B6B}">
      <dgm:prSet/>
      <dgm:spPr/>
      <dgm:t>
        <a:bodyPr/>
        <a:lstStyle/>
        <a:p>
          <a:endParaRPr lang="ru-RU" sz="1400"/>
        </a:p>
      </dgm:t>
    </dgm:pt>
    <dgm:pt modelId="{41036284-FEB6-45EF-B794-C7B349623570}" type="sibTrans" cxnId="{F9A16F11-76EA-496A-8A84-A0297C508B6B}">
      <dgm:prSet/>
      <dgm:spPr/>
      <dgm:t>
        <a:bodyPr/>
        <a:lstStyle/>
        <a:p>
          <a:endParaRPr lang="ru-RU" sz="1400"/>
        </a:p>
      </dgm:t>
    </dgm:pt>
    <dgm:pt modelId="{29D55A2A-4138-4397-88D2-F1D43454F51D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документах, подтверждающих возникновение денежного обязательства, через символ "/" перед номером документа;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43DED-BC41-4FF3-9C2D-7FB9FAB8C535}" type="parTrans" cxnId="{91AE443D-525D-4F6B-8E04-5735BB5F85D1}">
      <dgm:prSet/>
      <dgm:spPr/>
      <dgm:t>
        <a:bodyPr/>
        <a:lstStyle/>
        <a:p>
          <a:endParaRPr lang="ru-RU" sz="1400"/>
        </a:p>
      </dgm:t>
    </dgm:pt>
    <dgm:pt modelId="{29D80AE9-090F-4FB6-AFE3-38805CCC3E0C}" type="sibTrans" cxnId="{91AE443D-525D-4F6B-8E04-5735BB5F85D1}">
      <dgm:prSet/>
      <dgm:spPr/>
      <dgm:t>
        <a:bodyPr/>
        <a:lstStyle/>
        <a:p>
          <a:endParaRPr lang="ru-RU" sz="1400"/>
        </a:p>
      </dgm:t>
    </dgm:pt>
    <dgm:pt modelId="{878648E5-6AAC-44C3-BAB5-8F7C554B9BAF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реквизите «Код» платежного поручения (в случае перечисления платежей в бюджеты бюджетной системы Российской Федерации –              в реквизите «Назначение платежа»)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28BC4-CD5A-4C29-9F8B-92EC9BFD08C6}" type="parTrans" cxnId="{EA78BF8A-8956-4786-BA26-67EA920C194C}">
      <dgm:prSet/>
      <dgm:spPr/>
      <dgm:t>
        <a:bodyPr/>
        <a:lstStyle/>
        <a:p>
          <a:endParaRPr lang="ru-RU" sz="1400"/>
        </a:p>
      </dgm:t>
    </dgm:pt>
    <dgm:pt modelId="{0DFC8523-83DB-428A-8313-B689C9CE48BA}" type="sibTrans" cxnId="{EA78BF8A-8956-4786-BA26-67EA920C194C}">
      <dgm:prSet/>
      <dgm:spPr/>
      <dgm:t>
        <a:bodyPr/>
        <a:lstStyle/>
        <a:p>
          <a:endParaRPr lang="ru-RU" sz="1400"/>
        </a:p>
      </dgm:t>
    </dgm:pt>
    <dgm:pt modelId="{FC4E652F-0CD6-416B-8AF1-CC7269AE8726}" type="pres">
      <dgm:prSet presAssocID="{94726F42-D57B-42F3-B80A-F59DE514332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31EA3-4329-4025-9574-F9B336AF7C86}" type="pres">
      <dgm:prSet presAssocID="{94726F42-D57B-42F3-B80A-F59DE514332D}" presName="arrow" presStyleLbl="bgShp" presStyleIdx="0" presStyleCnt="1" custLinFactNeighborX="2347" custLinFactNeighborY="-11111"/>
      <dgm:spPr/>
    </dgm:pt>
    <dgm:pt modelId="{F5112D08-561B-49DA-8E23-6C97AD3360CA}" type="pres">
      <dgm:prSet presAssocID="{94726F42-D57B-42F3-B80A-F59DE514332D}" presName="linearProcess" presStyleCnt="0"/>
      <dgm:spPr/>
    </dgm:pt>
    <dgm:pt modelId="{3933CB65-8940-4F4E-A707-51A5F32EE53B}" type="pres">
      <dgm:prSet presAssocID="{755D7871-FC97-4C3A-8362-0C88A1B7AE54}" presName="textNode" presStyleLbl="node1" presStyleIdx="0" presStyleCnt="3" custScaleX="191296" custScaleY="73089" custLinFactNeighborX="12998" custLinFactNeighborY="1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7FA3D-DB3A-43D8-B9BF-DFFB3F7B0C79}" type="pres">
      <dgm:prSet presAssocID="{41036284-FEB6-45EF-B794-C7B349623570}" presName="sibTrans" presStyleCnt="0"/>
      <dgm:spPr/>
    </dgm:pt>
    <dgm:pt modelId="{97F4C868-E0A2-419A-AF5B-B25B6C848F04}" type="pres">
      <dgm:prSet presAssocID="{29D55A2A-4138-4397-88D2-F1D43454F51D}" presName="textNode" presStyleLbl="node1" presStyleIdx="1" presStyleCnt="3" custScaleY="72962" custLinFactNeighborX="-64144" custLinFactNeighborY="2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E56DB-24CC-4C9B-A394-B406E81470AE}" type="pres">
      <dgm:prSet presAssocID="{29D80AE9-090F-4FB6-AFE3-38805CCC3E0C}" presName="sibTrans" presStyleCnt="0"/>
      <dgm:spPr/>
    </dgm:pt>
    <dgm:pt modelId="{9EC8FCC8-DA14-456B-973B-4F6AB3F694B8}" type="pres">
      <dgm:prSet presAssocID="{878648E5-6AAC-44C3-BAB5-8F7C554B9BAF}" presName="textNode" presStyleLbl="node1" presStyleIdx="2" presStyleCnt="3" custScaleX="139708" custScaleY="75541" custLinFactX="-7263" custLinFactNeighborX="-100000" custLinFactNeighborY="2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200CD6-96FE-4956-B22E-8C14BCFF8B1E}" type="presOf" srcId="{755D7871-FC97-4C3A-8362-0C88A1B7AE54}" destId="{3933CB65-8940-4F4E-A707-51A5F32EE53B}" srcOrd="0" destOrd="0" presId="urn:microsoft.com/office/officeart/2005/8/layout/hProcess9"/>
    <dgm:cxn modelId="{BD392FAB-DC88-4050-B701-B77BD332B2FD}" type="presOf" srcId="{29D55A2A-4138-4397-88D2-F1D43454F51D}" destId="{97F4C868-E0A2-419A-AF5B-B25B6C848F04}" srcOrd="0" destOrd="0" presId="urn:microsoft.com/office/officeart/2005/8/layout/hProcess9"/>
    <dgm:cxn modelId="{91AE443D-525D-4F6B-8E04-5735BB5F85D1}" srcId="{94726F42-D57B-42F3-B80A-F59DE514332D}" destId="{29D55A2A-4138-4397-88D2-F1D43454F51D}" srcOrd="1" destOrd="0" parTransId="{45A43DED-BC41-4FF3-9C2D-7FB9FAB8C535}" sibTransId="{29D80AE9-090F-4FB6-AFE3-38805CCC3E0C}"/>
    <dgm:cxn modelId="{EA78BF8A-8956-4786-BA26-67EA920C194C}" srcId="{94726F42-D57B-42F3-B80A-F59DE514332D}" destId="{878648E5-6AAC-44C3-BAB5-8F7C554B9BAF}" srcOrd="2" destOrd="0" parTransId="{36A28BC4-CD5A-4C29-9F8B-92EC9BFD08C6}" sibTransId="{0DFC8523-83DB-428A-8313-B689C9CE48BA}"/>
    <dgm:cxn modelId="{287991C8-55D6-4C84-8E78-80A01374B8D6}" type="presOf" srcId="{94726F42-D57B-42F3-B80A-F59DE514332D}" destId="{FC4E652F-0CD6-416B-8AF1-CC7269AE8726}" srcOrd="0" destOrd="0" presId="urn:microsoft.com/office/officeart/2005/8/layout/hProcess9"/>
    <dgm:cxn modelId="{1753AC04-594B-4574-A74A-D931FC599E5B}" type="presOf" srcId="{878648E5-6AAC-44C3-BAB5-8F7C554B9BAF}" destId="{9EC8FCC8-DA14-456B-973B-4F6AB3F694B8}" srcOrd="0" destOrd="0" presId="urn:microsoft.com/office/officeart/2005/8/layout/hProcess9"/>
    <dgm:cxn modelId="{F9A16F11-76EA-496A-8A84-A0297C508B6B}" srcId="{94726F42-D57B-42F3-B80A-F59DE514332D}" destId="{755D7871-FC97-4C3A-8362-0C88A1B7AE54}" srcOrd="0" destOrd="0" parTransId="{587C2702-AF31-4E95-B6EE-E7DC607C022F}" sibTransId="{41036284-FEB6-45EF-B794-C7B349623570}"/>
    <dgm:cxn modelId="{FB9F93D3-7D71-4173-BBA8-09EF679139CC}" type="presParOf" srcId="{FC4E652F-0CD6-416B-8AF1-CC7269AE8726}" destId="{A7931EA3-4329-4025-9574-F9B336AF7C86}" srcOrd="0" destOrd="0" presId="urn:microsoft.com/office/officeart/2005/8/layout/hProcess9"/>
    <dgm:cxn modelId="{C406A3EA-39F2-4C42-B6A6-32D44A2C7A6B}" type="presParOf" srcId="{FC4E652F-0CD6-416B-8AF1-CC7269AE8726}" destId="{F5112D08-561B-49DA-8E23-6C97AD3360CA}" srcOrd="1" destOrd="0" presId="urn:microsoft.com/office/officeart/2005/8/layout/hProcess9"/>
    <dgm:cxn modelId="{C374378E-DC02-406B-AEC8-51B79270ECBE}" type="presParOf" srcId="{F5112D08-561B-49DA-8E23-6C97AD3360CA}" destId="{3933CB65-8940-4F4E-A707-51A5F32EE53B}" srcOrd="0" destOrd="0" presId="urn:microsoft.com/office/officeart/2005/8/layout/hProcess9"/>
    <dgm:cxn modelId="{9E637E91-55FF-4824-B07B-5C836451CD58}" type="presParOf" srcId="{F5112D08-561B-49DA-8E23-6C97AD3360CA}" destId="{9527FA3D-DB3A-43D8-B9BF-DFFB3F7B0C79}" srcOrd="1" destOrd="0" presId="urn:microsoft.com/office/officeart/2005/8/layout/hProcess9"/>
    <dgm:cxn modelId="{1B7D8B7B-8D35-4D90-886E-2FF54D9247AF}" type="presParOf" srcId="{F5112D08-561B-49DA-8E23-6C97AD3360CA}" destId="{97F4C868-E0A2-419A-AF5B-B25B6C848F04}" srcOrd="2" destOrd="0" presId="urn:microsoft.com/office/officeart/2005/8/layout/hProcess9"/>
    <dgm:cxn modelId="{8737D2B2-89F9-47B6-8C26-62E4F8BB9BB2}" type="presParOf" srcId="{F5112D08-561B-49DA-8E23-6C97AD3360CA}" destId="{BBAE56DB-24CC-4C9B-A394-B406E81470AE}" srcOrd="3" destOrd="0" presId="urn:microsoft.com/office/officeart/2005/8/layout/hProcess9"/>
    <dgm:cxn modelId="{E7E8CAB7-C75A-46CD-9970-AE1BEDCDD6D6}" type="presParOf" srcId="{F5112D08-561B-49DA-8E23-6C97AD3360CA}" destId="{9EC8FCC8-DA14-456B-973B-4F6AB3F694B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31EA3-4329-4025-9574-F9B336AF7C86}">
      <dsp:nvSpPr>
        <dsp:cNvPr id="0" name=""/>
        <dsp:cNvSpPr/>
      </dsp:nvSpPr>
      <dsp:spPr>
        <a:xfrm>
          <a:off x="1040957" y="0"/>
          <a:ext cx="9318783" cy="44577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3CB65-8940-4F4E-A707-51A5F32EE53B}">
      <dsp:nvSpPr>
        <dsp:cNvPr id="0" name=""/>
        <dsp:cNvSpPr/>
      </dsp:nvSpPr>
      <dsp:spPr>
        <a:xfrm>
          <a:off x="51870" y="1612519"/>
          <a:ext cx="4516009" cy="1303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контрактах (договорах), заключенных в рамках исполнения государственного контракта, через символ "/" перед номером контракта (договора);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489" y="1676138"/>
        <a:ext cx="4388771" cy="1175997"/>
      </dsp:txXfrm>
    </dsp:sp>
    <dsp:sp modelId="{97F4C868-E0A2-419A-AF5B-B25B6C848F04}">
      <dsp:nvSpPr>
        <dsp:cNvPr id="0" name=""/>
        <dsp:cNvSpPr/>
      </dsp:nvSpPr>
      <dsp:spPr>
        <a:xfrm>
          <a:off x="4657816" y="1616469"/>
          <a:ext cx="2360744" cy="1300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документах, подтверждающих возникновение денежного обязательства, через символ "/" перед номером документа;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1324" y="1679977"/>
        <a:ext cx="2233728" cy="1173954"/>
      </dsp:txXfrm>
    </dsp:sp>
    <dsp:sp modelId="{9EC8FCC8-DA14-456B-973B-4F6AB3F694B8}">
      <dsp:nvSpPr>
        <dsp:cNvPr id="0" name=""/>
        <dsp:cNvSpPr/>
      </dsp:nvSpPr>
      <dsp:spPr>
        <a:xfrm>
          <a:off x="7099479" y="1602997"/>
          <a:ext cx="3298148" cy="1346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реквизите «Код» платежного поручения (в случае перечисления платежей в бюджеты бюджетной системы Российской Федерации –              в реквизите «Назначение платежа»)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65232" y="1668750"/>
        <a:ext cx="3166642" cy="1215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7B142D-4D22-4A55-84D0-61F53E7FA572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01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6FDD-A7FE-4CFB-9264-E177650AA9BE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FF88-43F2-41AE-9850-96C762236490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DE7B-457E-415D-B032-C65D70775F42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CB86-1CA1-47D4-A124-6EED90C7BDE0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16E-4763-4281-8421-CAD664DBA23F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A7A4-3CA2-4F17-AE5D-71CE6943BDAE}" type="datetime1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78C8-667B-4D09-8A22-81904E47424C}" type="datetime1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DFC3-DBB1-4614-9960-7B89BF40C9C1}" type="datetime1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654B-78EF-458F-B751-08C47661EAF1}" type="datetime1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937-D0C9-47A8-8E9D-94EA5733D75D}" type="datetime1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DCFA-79E8-45DC-9633-4BB99743AF7F}" type="datetime1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22A3C-4F05-4D8B-8078-5E706210D88B}" type="datetime1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86455" y="2724150"/>
            <a:ext cx="7724420" cy="130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КАЗНАЧЕЙСКОГО СОПРОВОЖДЕНИЯ СРЕДСТВ, ПОЛУЧЕННЫХ ПО ГОСУДАРСТВЕННЫМ КОНТРАКТАМ, КОНТРАКТАМ ПРИ ИСПОЛНЕНИИ ГОСУДАРСТВЕННОГО ОБОРОННОГО ЗАКАЗА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25677" y="5440486"/>
            <a:ext cx="4572000" cy="28469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endParaRPr lang="ru-RU" sz="14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58100" y="4801849"/>
            <a:ext cx="423957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Начальник Управления совершенствования функциональной деятельности </a:t>
            </a:r>
          </a:p>
          <a:p>
            <a:r>
              <a:rPr lang="ru-RU" sz="1700" dirty="0" err="1" smtClean="0"/>
              <a:t>А.С.Васин</a:t>
            </a:r>
            <a:endParaRPr lang="ru-RU"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57921" y="457200"/>
            <a:ext cx="8257778" cy="98583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ОРГАНАМИ ФЕДЕРАЛЬНОГО КАЗНАЧЕЙСТВА РАСХОДОВ ИСПОЛНИТЕЛЕЙ (СОИСПОЛНИТЕЛЕЙ) ПРИ КАЗНАЧЕЙСКОМ СОПРОВОЖДЕНИИ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76272" y="1533525"/>
            <a:ext cx="10915651" cy="4705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санкционировании целевых расходов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исполнителя, соисполнителя орган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осуществляет проверку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направлениям: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в платежном поручении текстового назначения платежа  и соответствующего ему кода целевых средств в соответствии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Перечнем, утвержденным Порядком № 244 н;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в платежном поручении реквизитов (тип, номер, дата) документов-оснований и их соответствие реквизитам документов-оснований, представленных юридическим лицом в орган Федерального казначейства вместе с платежным поручением;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соответствие текстового назначения платежа платежного поручения направлению расходования целевых средств, указанному в Сведениях по соответствующему коду целевых средств;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соответствие содержания операции по оплате целевых расходов юридического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документа-основания, текстовому назначению платежа, указанному в платежном поручении, и предмету (целям) государственного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(за исключением оплаты государственных контрактов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составляющие государственную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тайну);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суммы, указанной в платежном поручении, над суммой остатка средств на открытом юридическому лицу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лицевом счете;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суммы, указанной в платежном поручении, над суммой планируемых выплат по целевым расходам юридического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указанным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Сведениях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соответствующему коду целевых средств, с учетом ранее произведенных расходов по данному коду целевых средств;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соответствие наименования, ИНН, КПП, банковских реквизитов получателя денежных средств, указанных в платежном поручении, наименованию, ИНН, КПП, банковским реквизитам получателя денежных средств, указанным в документе-основании (при его наличии);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соответствие указанных в платежном поручении реквизитов (номер, дата) государственного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Сведениям;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в реквизите «Код» платежного поручения (в случае перечисления платежей в бюджеты бюджетной системы Российской Федерации - в реквизите «Назначение платежа» платежного поручения) идентификатора и соответствие его идентификатору, указанному в Сведениях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документах-основаниях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оплаты государственных контрактов, содержащих сведения, составляющие государственную тайну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71813" y="519113"/>
            <a:ext cx="912018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9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формирования идентификатора государственного </a:t>
            </a:r>
            <a:r>
              <a:rPr lang="ru-RU" sz="19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контракта </a:t>
            </a:r>
            <a:endParaRPr lang="ru-RU" sz="19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974308694"/>
              </p:ext>
            </p:extLst>
          </p:nvPr>
        </p:nvGraphicFramePr>
        <p:xfrm>
          <a:off x="1028700" y="1197357"/>
          <a:ext cx="10963275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638300" y="1303338"/>
            <a:ext cx="7334250" cy="95567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государственного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 порядке указывается: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2425" y="4876800"/>
            <a:ext cx="84201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Формируется: </a:t>
            </a:r>
          </a:p>
          <a:p>
            <a:pPr>
              <a:spcAft>
                <a:spcPts val="588"/>
              </a:spcAf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 после формирования соответствующей реестровой записи реестра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контрактов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реестра контрактов, содержащего сведения, составляющие государственную тайну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весь период действия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1677650" y="6346825"/>
            <a:ext cx="3524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1273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921" y="457200"/>
            <a:ext cx="8133954" cy="98583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ИДЕНТИФИКАТОРА ГОСУДАРСТВЕННОГО КОНТРАКТА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9435" y="1751965"/>
            <a:ext cx="969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ХХХХХХХХХХХХХХХХХХХ                 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12386"/>
              </p:ext>
            </p:extLst>
          </p:nvPr>
        </p:nvGraphicFramePr>
        <p:xfrm>
          <a:off x="435936" y="4143375"/>
          <a:ext cx="11515058" cy="15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7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49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5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49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28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54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54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649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62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9413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6609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93179"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идентификатора государственного контракта, заключенного в рамках исполнения государственного оборонного заказа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9"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1 - 19 разрядам уникального номера реестровой записи реестра контрактов, заключенных государственным заказчиком,                            или 9 - 27 разрядам уникального номера реестровой записи реестра контрактов, содержащего сведения, составляющие государственную тайну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 реестра контрактов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(указывается 0     или 1)</a:t>
                      </a:r>
                      <a:endParaRPr lang="ru-RU" sz="1100" dirty="0"/>
                    </a:p>
                  </a:txBody>
                  <a:tcPr marL="52493" marR="52493" marT="64770" marB="647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493" marR="52493" marT="64770" marB="647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39163" y="2680281"/>
            <a:ext cx="56139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1 - 19 разрядам уникального номера реестровой записи реестра контрактов, заключенных государственным заказчиком,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9 - 27 разрядам уникального номера реестровой записи реестра контрактов, содержащего сведения, составляющие государственную тайну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1847" y="2680279"/>
            <a:ext cx="2053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реестра контрактов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0 или 1)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4796578" y="-699577"/>
            <a:ext cx="375229" cy="6384487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10040801" y="2185399"/>
            <a:ext cx="375229" cy="521938"/>
          </a:xfrm>
          <a:prstGeom prst="rightBrace">
            <a:avLst>
              <a:gd name="adj1" fmla="val 8333"/>
              <a:gd name="adj2" fmla="val 49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91507" y="6356350"/>
            <a:ext cx="338579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4601" y="2438400"/>
            <a:ext cx="7096124" cy="143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4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TextBox 101"/>
          <p:cNvSpPr txBox="1">
            <a:spLocks noChangeArrowheads="1"/>
          </p:cNvSpPr>
          <p:nvPr/>
        </p:nvSpPr>
        <p:spPr bwMode="auto">
          <a:xfrm>
            <a:off x="4162424" y="215373"/>
            <a:ext cx="6943725" cy="6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РЕГУЛИРОВАНИЕ КАЗНАЧЕЙСКОГО СОПРОВОЖДЕНИЯ  </a:t>
            </a:r>
            <a:endParaRPr lang="ru-RU" alt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1104901" y="1743076"/>
            <a:ext cx="9782174" cy="669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6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Статья 5 Федерального закона </a:t>
            </a: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от 19 </a:t>
            </a:r>
            <a:r>
              <a:rPr lang="ru-RU" altLang="ru-RU" sz="16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декабря 2016 г. № 415 «О федеральном бюджете на 2017 </a:t>
            </a: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год и на плановый период 2018 и 2019 годов»</a:t>
            </a:r>
          </a:p>
          <a:p>
            <a:pPr algn="just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</a:t>
            </a:r>
            <a:endParaRPr lang="ru-RU" altLang="ru-RU" sz="1600" dirty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1104901" y="2590799"/>
            <a:ext cx="9782174" cy="669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6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Постановление Правительства Российской Федерации от 30 декабря 2016 г. № 1552 </a:t>
            </a: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«Об </a:t>
            </a:r>
            <a:r>
              <a:rPr lang="ru-RU" altLang="ru-RU" sz="16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утверждении правил казначейского сопровождения средств в валюте Российской Федерации в случаях, предусмотренных Федеральным законом </a:t>
            </a: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«О </a:t>
            </a:r>
            <a:r>
              <a:rPr lang="ru-RU" altLang="ru-RU" sz="1600" dirty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федеральном бюджете на 2017 год и на плановый период 2018 и 2019 годов» </a:t>
            </a:r>
            <a:endParaRPr lang="ru-RU" altLang="ru-RU" sz="1600" dirty="0" smtClean="0"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04901" y="3629024"/>
            <a:ext cx="9782174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Постановление Правительства Российской Федерации от 26 декабря 2016 г. № 1480-58 «О государственном оборонном заказе на 2017 год и плановый период 2018 и 2019 годов»  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 rot="10800000" flipV="1">
            <a:off x="1104901" y="4479217"/>
            <a:ext cx="9782174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ts val="1500"/>
              </a:lnSpc>
              <a:spcBef>
                <a:spcPct val="0"/>
              </a:spcBef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Приказ Министерства финансов Российской Федерации от 28 декабря 2016 г. № 244н «О порядке проведения территориальными органами Федерального казначейства санкционирования операций при казначейском сопровождении средств в валюте Российской Федерации в случаях, предусмотренных Федеральным законом «О федеральном бюджете на 2017 год и на плановый период 2018 и 2019 годов»</a:t>
            </a:r>
          </a:p>
        </p:txBody>
      </p:sp>
    </p:spTree>
    <p:extLst>
      <p:ext uri="{BB962C8B-B14F-4D97-AF65-F5344CB8AC3E}">
        <p14:creationId xmlns:p14="http://schemas.microsoft.com/office/powerpoint/2010/main" val="49263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11550" y="1577975"/>
            <a:ext cx="438150" cy="4381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200" name="TextBox 101"/>
          <p:cNvSpPr txBox="1">
            <a:spLocks noChangeArrowheads="1"/>
          </p:cNvSpPr>
          <p:nvPr/>
        </p:nvSpPr>
        <p:spPr bwMode="auto">
          <a:xfrm>
            <a:off x="4162425" y="215373"/>
            <a:ext cx="6943725" cy="3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alt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7" name="TextBox 33"/>
          <p:cNvSpPr txBox="1">
            <a:spLocks noChangeArrowheads="1"/>
          </p:cNvSpPr>
          <p:nvPr/>
        </p:nvSpPr>
        <p:spPr bwMode="auto">
          <a:xfrm>
            <a:off x="1388316" y="935276"/>
            <a:ext cx="9952644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600" b="1" dirty="0" smtClean="0">
              <a:solidFill>
                <a:schemeClr val="accent1">
                  <a:lumMod val="50000"/>
                </a:schemeClr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В 2017 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году </a:t>
            </a: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казначейскому сопровождению подлежат</a:t>
            </a:r>
            <a:r>
              <a:rPr lang="ru-RU" alt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:</a:t>
            </a:r>
            <a:endParaRPr lang="ru-RU" altLang="ru-RU" sz="17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1700" b="1" dirty="0">
                <a:solidFill>
                  <a:prstClr val="white">
                    <a:lumMod val="50000"/>
                  </a:prst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 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38201" y="4467226"/>
            <a:ext cx="10391774" cy="62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авансовые платежи по государственным контрактам размер которых от 30% до 80%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38201" y="1724026"/>
            <a:ext cx="10391774" cy="704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авансовые платежи по государственным контрактам о поставке товаров, выполнении работ, оказании услуг, заключаемым на сумму более 100 000 тысяч рублей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2614614" y="3271836"/>
            <a:ext cx="1762122" cy="3829049"/>
          </a:xfrm>
          <a:prstGeom prst="roundRect">
            <a:avLst>
              <a:gd name="adj" fmla="val 44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711200" ea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ru-RU" sz="1400" b="1" dirty="0">
              <a:solidFill>
                <a:schemeClr val="tx1"/>
              </a:solidFill>
              <a:latin typeface="Open Sans Condensed Light" pitchFamily="34" charset="0"/>
              <a:ea typeface="Open Sans Condensed Light" pitchFamily="34" charset="0"/>
              <a:cs typeface="Open Sans Condensed Light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72556"/>
            <a:ext cx="2705100" cy="358446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42964" y="2552700"/>
            <a:ext cx="10391774" cy="809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а</a:t>
            </a:r>
            <a:r>
              <a:rPr lang="ru-RU" alt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вансовые платежи по контрактам, договорам, заключаемым исполнителями и соисполнителями в </a:t>
            </a: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рамках исполнения государственных контрактов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8201" y="3495676"/>
            <a:ext cx="10396537" cy="809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alt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средства, получаемые юридическими лицами по государственным контрактам, контрактам (договорам) </a:t>
            </a: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в случаях, установленных </a:t>
            </a:r>
            <a:r>
              <a:rPr lang="ru-RU" alt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Правительством </a:t>
            </a: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38201" y="5276850"/>
            <a:ext cx="10391774" cy="600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авансовые платежи по </a:t>
            </a:r>
            <a:r>
              <a:rPr lang="ru-RU" alt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контрактам, договорам</a:t>
            </a:r>
            <a:r>
              <a:rPr lang="ru-RU" alt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  <a:sym typeface="Arial" pitchFamily="34" charset="0"/>
              </a:rPr>
              <a:t>, заключаемым исполнителями и соисполнителями в рамках исполнения государственных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825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710" y="479428"/>
            <a:ext cx="8105038" cy="625472"/>
          </a:xfrm>
        </p:spPr>
        <p:txBody>
          <a:bodyPr/>
          <a:lstStyle/>
          <a:p>
            <a:pPr algn="ctr"/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КАЗНАЧЕЙСКОГО СОПРОВОЖДЕНИ СРЕДСТВ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1715751" y="6343277"/>
            <a:ext cx="352424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6348" y="1990726"/>
            <a:ext cx="9991727" cy="838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8000" tIns="216000" rIns="216000" bIns="216000" numCol="1" spcCol="1270" anchor="ctr" anchorCtr="0">
            <a:noAutofit/>
          </a:bodyPr>
          <a:lstStyle/>
          <a:p>
            <a:pPr marL="146250" lvl="1" algn="just">
              <a:lnSpc>
                <a:spcPts val="1800"/>
              </a:lnSpc>
              <a:spcBef>
                <a:spcPts val="180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250" lvl="1" algn="just">
              <a:lnSpc>
                <a:spcPts val="1800"/>
              </a:lnSpc>
              <a:spcBef>
                <a:spcPts val="18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открытия лицевых счетов, являются государственный контракт, контракт (договор) или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государственного контракта, контракта (договора), в случае если государственный контракт, контракт (договор) содержит сведения, составляющие государственную тайну.</a:t>
            </a:r>
          </a:p>
          <a:p>
            <a:pPr marL="146250" lvl="1" algn="just">
              <a:lnSpc>
                <a:spcPts val="1800"/>
              </a:lnSpc>
              <a:spcBef>
                <a:spcPts val="1800"/>
              </a:spcBef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76348" y="3019425"/>
            <a:ext cx="9991727" cy="319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8000" tIns="216000" rIns="216000" bIns="216000" numCol="1" spcCol="1270" anchor="ctr" anchorCtr="0">
            <a:noAutofit/>
          </a:bodyPr>
          <a:lstStyle/>
          <a:p>
            <a:pPr indent="450215" algn="just">
              <a:lnSpc>
                <a:spcPts val="18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ts val="18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ts val="18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ts val="18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Выписка из государственного контракта, контракта (договора) должна содержать следующие сведения: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государственного контракта,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(договора);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идентификационный номер налогоплательщика;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постановки на учет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соисполнителя;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авансового платежа (в процентах), предусмотренный условиями государственного контракта,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(договора);</a:t>
            </a: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том, что в условиях государственного контракта,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(договора)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положения об осуществлении казначейского сопровождения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1600" dirty="0" smtClean="0"/>
              <a:t>      В </a:t>
            </a:r>
            <a:r>
              <a:rPr lang="ru-RU" sz="1600" dirty="0"/>
              <a:t>выписке указывается, что государственный контракт, </a:t>
            </a:r>
            <a:r>
              <a:rPr lang="ru-RU" sz="1600" dirty="0" smtClean="0"/>
              <a:t>контракт (договор) </a:t>
            </a:r>
            <a:r>
              <a:rPr lang="ru-RU" sz="1600" dirty="0"/>
              <a:t>не представляется по причине наличия в нем сведений, составляющих государственную тайну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0"/>
              </a:spcAft>
              <a:buFontTx/>
              <a:buChar char="-"/>
            </a:pPr>
            <a:endParaRPr lang="ru-RU" dirty="0"/>
          </a:p>
          <a:p>
            <a:pPr indent="450215" algn="just">
              <a:lnSpc>
                <a:spcPts val="18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ts val="1800"/>
              </a:lnSpc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76347" y="1171576"/>
            <a:ext cx="9991727" cy="60007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зачислению и списанию средств со счетов органов Федерального казначейства отражаются на лицевых счетах для учета операций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неучастника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процесса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ФКУ)</a:t>
            </a:r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8087" y="6318264"/>
            <a:ext cx="428626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4175" y="671098"/>
            <a:ext cx="8658225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Открытие лицевых счетов для учета операций </a:t>
            </a:r>
            <a:r>
              <a:rPr lang="ru-RU" sz="1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неучастника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бюджетного процесса (код 41)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8188" y="3257552"/>
            <a:ext cx="3000375" cy="1257298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800"/>
              </a:spcBef>
            </a:pP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</a:p>
          <a:p>
            <a:pPr algn="ctr">
              <a:spcBef>
                <a:spcPts val="1800"/>
              </a:spcBef>
            </a:pP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(соисполнитель)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4216" y="3154485"/>
            <a:ext cx="2823712" cy="1360365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38563" y="3571877"/>
            <a:ext cx="437673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905250" y="4197098"/>
            <a:ext cx="436766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832758" y="4410073"/>
            <a:ext cx="4035142" cy="1181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лицевого счета неучастника бюджетного процесса с указанием номера открытого лицевого счета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следующего рабочего дня после открытия счета)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38376" y="1352550"/>
            <a:ext cx="5367336" cy="200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228600" indent="-228600" algn="just">
              <a:spcBef>
                <a:spcPts val="600"/>
              </a:spcBef>
              <a:buFontTx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государственного контракта, контракта (договора), заверенная в установленном порядке либо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государственного контракта, контракта (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договора);</a:t>
            </a:r>
          </a:p>
          <a:p>
            <a:pPr marL="228600" indent="-228600" algn="just">
              <a:spcBef>
                <a:spcPts val="600"/>
              </a:spcBef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открытие лицевого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(код формы по КФД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0531752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spcBef>
                <a:spcPts val="600"/>
              </a:spcBef>
              <a:buFontTx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образцов подписей к лицевым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счетам (код формы по КФД 0531753)</a:t>
            </a:r>
          </a:p>
        </p:txBody>
      </p:sp>
    </p:spTree>
    <p:extLst>
      <p:ext uri="{BB962C8B-B14F-4D97-AF65-F5344CB8AC3E}">
        <p14:creationId xmlns:p14="http://schemas.microsoft.com/office/powerpoint/2010/main" val="26967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1710" y="479428"/>
            <a:ext cx="8105038" cy="8540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УСЛОВИЯ, ВКЛЮЧАЕМЫЕ В ГОСУДАРСТВЕННЫЕ КОНТРАКТЫ, КОНТРАКТЫ (ДОГОВОРЫ) ПРИ КАЗНАЧЕЙСКОМ СОПРОВОЖДЕНИИ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9150" y="1657350"/>
            <a:ext cx="10477500" cy="42767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8000" tIns="216000" rIns="216000" bIns="216000" numCol="1" spcCol="1270" anchor="ctr" anchorCtr="0"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перечисление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взноса в уставный (складочный) капитал другого юридического лица, вклада в имущество другого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лица;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размещения средств на депозиты, а также в иные финансовые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 Обязанность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исполнителям, соисполнителям лицевые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органах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3. Представление в органы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казначейства, государственному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 сведений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исполнителях (соисполнителях) государственных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контрактов.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 документов, предусмотренных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платежных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платежных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оплату государственных контрактов, содержащих сведения, составляющие государственную тайну) и документах, подтверждающих возникновение денежных обязательств, идентификатора государственного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19150" y="1504950"/>
            <a:ext cx="10496550" cy="4829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08000" tIns="216000" rIns="216000" bIns="216000" numCol="1" spcCol="1270" anchor="ctr" anchorCtr="0">
            <a:no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Разрешается перечисление средств 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в учреждении Центрального банка Российской Федерации,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 организации в целях: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обязательств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(соисполнителя)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валютным законодательством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обязательств исполнителя (соисполнителя)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труда с учетом начислений и социальных выплат, иных выплат в пользу работников, а также выплат лицам, не состоящим в штате исполнителя (соисполнителя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выполненных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соисполнителем) работ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оказанных услуг, поставленных товаров, при условии представления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 произведенных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соисполнителем) расходов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(части расходов) при условии представления документов, подтверждающих оплату произведенных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соисполнителем) расходов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(части расходов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связи, коммунальных услуг, электрической энергии, авиационных и железнодорожных билетов, билетов для проезда городским и пригородным транспортом, подписки на печатные издания, аренды, а также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переносу (переустройству, присоединению) принадлежащих юридическим лицам инженерных сетей, коммуникаций,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31675" y="501134"/>
            <a:ext cx="5205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362180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57921" y="457200"/>
            <a:ext cx="8257778" cy="98583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РАСХОДОВ ПРИ КАЗНАЧЕЙСКОМ СОПРОВОЖДЕНИИ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76273" y="1590675"/>
            <a:ext cx="10639425" cy="3943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 eaLnBrk="1" hangingPunct="1"/>
            <a:r>
              <a:rPr lang="ru-RU" alt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Санкционирование </a:t>
            </a:r>
            <a:r>
              <a:rPr lang="ru-RU" alt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осуществляется в соответствии с предоставляемыми исполнителями (соисполнителями) в орган Федерального казначейства Сведениями о направлении расходования целевых средств                                                </a:t>
            </a:r>
          </a:p>
          <a:p>
            <a:pPr algn="just" eaLnBrk="1" hangingPunct="1"/>
            <a:r>
              <a:rPr lang="ru-RU" altLang="ru-RU" sz="16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до 1 апреля 2017 года , по форме установленной Приказом Минфина России № 213н </a:t>
            </a:r>
          </a:p>
          <a:p>
            <a:pPr algn="just" eaLnBrk="1" hangingPunct="1"/>
            <a:r>
              <a:rPr lang="ru-RU" altLang="ru-RU" sz="16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после  </a:t>
            </a:r>
            <a:r>
              <a:rPr lang="ru-RU" altLang="ru-RU" sz="16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2017 года, по форме установленной Приказом Минфина России № 244н</a:t>
            </a:r>
          </a:p>
          <a:p>
            <a:pPr algn="just" eaLnBrk="1" hangingPunct="1"/>
            <a:endParaRPr lang="ru-RU" altLang="ru-RU" sz="16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Сведения </a:t>
            </a:r>
            <a:r>
              <a:rPr lang="ru-RU" alt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расходования целевых средств должны содержать направления расходования средств, соответствующие предмету государственного контракта, контракта (договора)</a:t>
            </a:r>
          </a:p>
          <a:p>
            <a:pPr algn="just" eaLnBrk="1" hangingPunct="1"/>
            <a:endParaRPr lang="ru-RU" altLang="ru-RU" sz="16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6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расходования целевых средств, указанных в Сведениях, целям их предоставления  обеспечивается при 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Сведений:</a:t>
            </a:r>
          </a:p>
          <a:p>
            <a:pPr algn="just" eaLnBrk="1" hangingPunct="1"/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для исполнителя по государственному контракту, государственным заказчиком либо исполнителем, в случае представления им в соответствующий орган Федерального казначейства разрешения государственного заказчика;</a:t>
            </a:r>
          </a:p>
          <a:p>
            <a:pPr algn="just" eaLnBrk="1" hangingPunct="1"/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соисполнителя по контракту, договору, исполнителем, являющимся заказчиком по контракту, договору, либо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соисполнителем 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представления им в соответствующий орган Федерального казначейства 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исполнителем, являющимся заказчиком.</a:t>
            </a:r>
            <a:endParaRPr lang="ru-RU" altLang="ru-RU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500"/>
              </a:lnSpc>
            </a:pPr>
            <a:endParaRPr lang="ru-RU" alt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76274" y="1590675"/>
            <a:ext cx="10639425" cy="4467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санкционировании целевых расходов исполнитель по государственному контракту представляет в орган Федерального казначейства, а также государственному заказчику Сведения об исполнителях (соисполнителях) государственных контрактов (контрактов) (код формы по ОКУД 0501116)</a:t>
            </a: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санкционирования расходов исполнитель (соисполнитель) представляет в орган Федерального казначейства:</a:t>
            </a: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платежное поручение;</a:t>
            </a:r>
          </a:p>
          <a:p>
            <a:pPr algn="just" eaLnBrk="1" hangingPunct="1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государственный контракт, контракт (договор), по которому у исполнителя (соисполнителя) возникло обязательство по оплате расходов;</a:t>
            </a:r>
          </a:p>
          <a:p>
            <a:pPr algn="just" eaLnBrk="1" hangingPunct="1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иные документы, подтверждающие возникновение указанного обязательства у исполнителя (соисполнителя) </a:t>
            </a:r>
          </a:p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(счет, счет- фактура, накладная, акты выполненных работ и т. д)</a:t>
            </a:r>
          </a:p>
          <a:p>
            <a:pPr algn="just" eaLnBrk="1" hangingPunct="1"/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500"/>
              </a:lnSpc>
            </a:pPr>
            <a:endParaRPr lang="ru-RU" alt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57921" y="457200"/>
            <a:ext cx="8257778" cy="98583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РАСХОДОВ ПРИ КАЗНАЧЕЙСКОМ СОПРОВОЖДЕНИИ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39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21207</TotalTime>
  <Words>1728</Words>
  <Application>Microsoft Office PowerPoint</Application>
  <PresentationFormat>Широкоэкранный</PresentationFormat>
  <Paragraphs>157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Open Sans Condensed</vt:lpstr>
      <vt:lpstr>Open Sans Condensed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КАЗНАЧЕЙСКОГО СОПРОВОЖДЕНИ СРЕДСТВ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ИДЕНТИФИКАТОРА ГОСУДАРСТВЕННОГО КОНТРАКТА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Expert-002</cp:lastModifiedBy>
  <cp:revision>824</cp:revision>
  <cp:lastPrinted>2017-01-24T06:53:58Z</cp:lastPrinted>
  <dcterms:created xsi:type="dcterms:W3CDTF">2015-03-03T16:27:21Z</dcterms:created>
  <dcterms:modified xsi:type="dcterms:W3CDTF">2017-03-09T11:07:40Z</dcterms:modified>
</cp:coreProperties>
</file>